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2" r:id="rId3"/>
    <p:sldId id="303" r:id="rId4"/>
    <p:sldId id="257" r:id="rId5"/>
    <p:sldId id="313" r:id="rId6"/>
    <p:sldId id="259" r:id="rId7"/>
    <p:sldId id="260" r:id="rId8"/>
    <p:sldId id="299" r:id="rId9"/>
    <p:sldId id="265" r:id="rId10"/>
    <p:sldId id="266" r:id="rId11"/>
    <p:sldId id="267" r:id="rId12"/>
    <p:sldId id="268" r:id="rId13"/>
    <p:sldId id="269" r:id="rId14"/>
    <p:sldId id="271" r:id="rId15"/>
    <p:sldId id="273" r:id="rId16"/>
    <p:sldId id="305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307" r:id="rId29"/>
    <p:sldId id="308" r:id="rId30"/>
    <p:sldId id="285" r:id="rId31"/>
    <p:sldId id="286" r:id="rId32"/>
    <p:sldId id="300" r:id="rId33"/>
    <p:sldId id="304" r:id="rId34"/>
    <p:sldId id="288" r:id="rId35"/>
    <p:sldId id="289" r:id="rId36"/>
    <p:sldId id="290" r:id="rId37"/>
    <p:sldId id="291" r:id="rId38"/>
    <p:sldId id="292" r:id="rId39"/>
    <p:sldId id="309" r:id="rId40"/>
    <p:sldId id="310" r:id="rId41"/>
    <p:sldId id="293" r:id="rId42"/>
    <p:sldId id="317" r:id="rId4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49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AC79CB-DF81-4B1F-A8A8-FC8086D7597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80A296-17C1-4904-B361-B53BDBE79DCA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Психолого-педагогические условия</a:t>
          </a:r>
          <a:endParaRPr lang="ru-RU" sz="1600" b="1" dirty="0">
            <a:solidFill>
              <a:schemeClr val="tx1"/>
            </a:solidFill>
          </a:endParaRPr>
        </a:p>
      </dgm:t>
    </dgm:pt>
    <dgm:pt modelId="{B7A7CA7C-3FD5-437F-B5FC-208BD4B4DA6D}" type="parTrans" cxnId="{50444255-7846-4138-84A7-A45E91AA6254}">
      <dgm:prSet/>
      <dgm:spPr/>
      <dgm:t>
        <a:bodyPr/>
        <a:lstStyle/>
        <a:p>
          <a:endParaRPr lang="ru-RU"/>
        </a:p>
      </dgm:t>
    </dgm:pt>
    <dgm:pt modelId="{197E7BF0-05A9-4E58-81FC-A7C3894546C7}" type="sibTrans" cxnId="{50444255-7846-4138-84A7-A45E91AA6254}">
      <dgm:prSet/>
      <dgm:spPr/>
      <dgm:t>
        <a:bodyPr/>
        <a:lstStyle/>
        <a:p>
          <a:endParaRPr lang="ru-RU"/>
        </a:p>
      </dgm:t>
    </dgm:pt>
    <dgm:pt modelId="{243A7F2E-DF0E-4CA4-A332-98E182111A20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dirty="0" smtClean="0"/>
            <a:t>Развивающая предметно-пространственная</a:t>
          </a:r>
        </a:p>
        <a:p>
          <a:r>
            <a:rPr lang="ru-RU" sz="1600" b="1" dirty="0" smtClean="0"/>
            <a:t>среда </a:t>
          </a:r>
          <a:endParaRPr lang="ru-RU" sz="1600" b="1" dirty="0"/>
        </a:p>
      </dgm:t>
    </dgm:pt>
    <dgm:pt modelId="{A35A7172-64B0-4136-BB73-6DC39490B6C0}" type="parTrans" cxnId="{C55B5380-018A-4E81-85F8-C548D77C9940}">
      <dgm:prSet/>
      <dgm:spPr/>
      <dgm:t>
        <a:bodyPr/>
        <a:lstStyle/>
        <a:p>
          <a:endParaRPr lang="ru-RU"/>
        </a:p>
      </dgm:t>
    </dgm:pt>
    <dgm:pt modelId="{1A488821-43BD-4E2A-87D6-690B96AD4BE4}" type="sibTrans" cxnId="{C55B5380-018A-4E81-85F8-C548D77C9940}">
      <dgm:prSet/>
      <dgm:spPr/>
      <dgm:t>
        <a:bodyPr/>
        <a:lstStyle/>
        <a:p>
          <a:endParaRPr lang="ru-RU"/>
        </a:p>
      </dgm:t>
    </dgm:pt>
    <dgm:pt modelId="{0F1D0AE6-B8D9-4CC8-903E-59CA03A6E7BB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dirty="0" smtClean="0"/>
            <a:t>Примерный перечень произведений</a:t>
          </a:r>
          <a:endParaRPr lang="ru-RU" sz="1600" b="1" dirty="0"/>
        </a:p>
      </dgm:t>
    </dgm:pt>
    <dgm:pt modelId="{EF4B09F0-D397-4026-AB84-03F520095859}" type="parTrans" cxnId="{CD8C28A5-EC60-4B17-80B8-18EDD5A701AB}">
      <dgm:prSet/>
      <dgm:spPr/>
      <dgm:t>
        <a:bodyPr/>
        <a:lstStyle/>
        <a:p>
          <a:endParaRPr lang="ru-RU"/>
        </a:p>
      </dgm:t>
    </dgm:pt>
    <dgm:pt modelId="{E7AC4085-CBB0-46FA-AFE3-2F063A11EE9F}" type="sibTrans" cxnId="{CD8C28A5-EC60-4B17-80B8-18EDD5A701AB}">
      <dgm:prSet/>
      <dgm:spPr/>
      <dgm:t>
        <a:bodyPr/>
        <a:lstStyle/>
        <a:p>
          <a:endParaRPr lang="ru-RU"/>
        </a:p>
      </dgm:t>
    </dgm:pt>
    <dgm:pt modelId="{D47C14E1-A14A-4656-97AF-04BC3CB58AC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Материально-технические условия</a:t>
          </a:r>
          <a:endParaRPr lang="ru-RU" sz="1600" b="1" dirty="0">
            <a:solidFill>
              <a:schemeClr val="tx1"/>
            </a:solidFill>
          </a:endParaRPr>
        </a:p>
      </dgm:t>
    </dgm:pt>
    <dgm:pt modelId="{DDCA2A7E-125F-4FA6-A8C3-AAF22CA19038}" type="parTrans" cxnId="{897A8C04-82C4-4E24-9761-DB4E90AF29A0}">
      <dgm:prSet/>
      <dgm:spPr/>
      <dgm:t>
        <a:bodyPr/>
        <a:lstStyle/>
        <a:p>
          <a:endParaRPr lang="ru-RU"/>
        </a:p>
      </dgm:t>
    </dgm:pt>
    <dgm:pt modelId="{536622C3-14EA-4370-89E6-FCCE99E1F077}" type="sibTrans" cxnId="{897A8C04-82C4-4E24-9761-DB4E90AF29A0}">
      <dgm:prSet/>
      <dgm:spPr/>
      <dgm:t>
        <a:bodyPr/>
        <a:lstStyle/>
        <a:p>
          <a:endParaRPr lang="ru-RU"/>
        </a:p>
      </dgm:t>
    </dgm:pt>
    <dgm:pt modelId="{A3FEACB4-DF17-4FA6-B50C-AF4BF8A12C1F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dirty="0" smtClean="0"/>
            <a:t>Кадровые условия</a:t>
          </a:r>
          <a:endParaRPr lang="ru-RU" sz="1600" b="1" dirty="0"/>
        </a:p>
      </dgm:t>
    </dgm:pt>
    <dgm:pt modelId="{60CDFABC-98C9-4FF4-BED3-CB0F67D59D04}" type="parTrans" cxnId="{48966F3B-7F62-4FA8-88C7-7A0A2FD42A8D}">
      <dgm:prSet/>
      <dgm:spPr/>
      <dgm:t>
        <a:bodyPr/>
        <a:lstStyle/>
        <a:p>
          <a:endParaRPr lang="ru-RU"/>
        </a:p>
      </dgm:t>
    </dgm:pt>
    <dgm:pt modelId="{DD3741C8-2D72-4F47-8829-B00E8D8C888B}" type="sibTrans" cxnId="{48966F3B-7F62-4FA8-88C7-7A0A2FD42A8D}">
      <dgm:prSet/>
      <dgm:spPr/>
      <dgm:t>
        <a:bodyPr/>
        <a:lstStyle/>
        <a:p>
          <a:endParaRPr lang="ru-RU"/>
        </a:p>
      </dgm:t>
    </dgm:pt>
    <dgm:pt modelId="{DBDC1CE5-D0AC-47B9-B841-30E7AA378252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="1" dirty="0" smtClean="0"/>
            <a:t>Примерный режим дня</a:t>
          </a:r>
          <a:endParaRPr lang="ru-RU" sz="1600" b="1" dirty="0"/>
        </a:p>
      </dgm:t>
    </dgm:pt>
    <dgm:pt modelId="{6A957AC2-1844-464F-B37D-9B0439C8AA61}" type="parTrans" cxnId="{929BEA90-6E0A-48C9-9AB8-86C642119B13}">
      <dgm:prSet/>
      <dgm:spPr/>
      <dgm:t>
        <a:bodyPr/>
        <a:lstStyle/>
        <a:p>
          <a:endParaRPr lang="ru-RU"/>
        </a:p>
      </dgm:t>
    </dgm:pt>
    <dgm:pt modelId="{4DB40A62-0543-448D-BF24-5CEC23AA4F1A}" type="sibTrans" cxnId="{929BEA90-6E0A-48C9-9AB8-86C642119B13}">
      <dgm:prSet/>
      <dgm:spPr/>
      <dgm:t>
        <a:bodyPr/>
        <a:lstStyle/>
        <a:p>
          <a:endParaRPr lang="ru-RU"/>
        </a:p>
      </dgm:t>
    </dgm:pt>
    <dgm:pt modelId="{B1B254A6-72ED-4EEF-B61D-343B3DD62ECA}">
      <dgm:prSet custT="1"/>
      <dgm:spPr/>
      <dgm:t>
        <a:bodyPr/>
        <a:lstStyle/>
        <a:p>
          <a:r>
            <a:rPr lang="ru-RU" sz="1600" b="1" i="0" dirty="0" smtClean="0">
              <a:solidFill>
                <a:schemeClr val="tx1"/>
              </a:solidFill>
            </a:rPr>
            <a:t>Федеральный календарный план воспитательной работы</a:t>
          </a:r>
          <a:endParaRPr lang="ru-RU" sz="1600" dirty="0"/>
        </a:p>
      </dgm:t>
    </dgm:pt>
    <dgm:pt modelId="{A6A5A8E3-5EEB-4D03-AE7D-060954B7FBB5}" type="parTrans" cxnId="{6B4512E7-CE65-4DF0-86D2-168524B3D2EB}">
      <dgm:prSet/>
      <dgm:spPr/>
      <dgm:t>
        <a:bodyPr/>
        <a:lstStyle/>
        <a:p>
          <a:endParaRPr lang="ru-RU"/>
        </a:p>
      </dgm:t>
    </dgm:pt>
    <dgm:pt modelId="{A551D28E-6887-4B60-B5BD-17D3D78F9A44}" type="sibTrans" cxnId="{6B4512E7-CE65-4DF0-86D2-168524B3D2EB}">
      <dgm:prSet/>
      <dgm:spPr/>
      <dgm:t>
        <a:bodyPr/>
        <a:lstStyle/>
        <a:p>
          <a:endParaRPr lang="ru-RU"/>
        </a:p>
      </dgm:t>
    </dgm:pt>
    <dgm:pt modelId="{2CCCEAA1-58EB-4724-9908-18E79B891CB8}" type="pres">
      <dgm:prSet presAssocID="{B5AC79CB-DF81-4B1F-A8A8-FC8086D7597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FA067DE-958A-4273-B1B5-CF4C28FBB4DF}" type="pres">
      <dgm:prSet presAssocID="{8280A296-17C1-4904-B361-B53BDBE79DCA}" presName="root" presStyleCnt="0"/>
      <dgm:spPr/>
    </dgm:pt>
    <dgm:pt modelId="{1CA8A533-CCDF-473A-A6B1-8A4D0B349F34}" type="pres">
      <dgm:prSet presAssocID="{8280A296-17C1-4904-B361-B53BDBE79DCA}" presName="rootComposite" presStyleCnt="0"/>
      <dgm:spPr/>
    </dgm:pt>
    <dgm:pt modelId="{95543BC2-ED4D-4ED4-8333-2559CF56C0E7}" type="pres">
      <dgm:prSet presAssocID="{8280A296-17C1-4904-B361-B53BDBE79DCA}" presName="rootText" presStyleLbl="node1" presStyleIdx="0" presStyleCnt="3"/>
      <dgm:spPr/>
      <dgm:t>
        <a:bodyPr/>
        <a:lstStyle/>
        <a:p>
          <a:endParaRPr lang="ru-RU"/>
        </a:p>
      </dgm:t>
    </dgm:pt>
    <dgm:pt modelId="{C0527FFB-BEF6-467D-BD05-47D13C0E8174}" type="pres">
      <dgm:prSet presAssocID="{8280A296-17C1-4904-B361-B53BDBE79DCA}" presName="rootConnector" presStyleLbl="node1" presStyleIdx="0" presStyleCnt="3"/>
      <dgm:spPr/>
      <dgm:t>
        <a:bodyPr/>
        <a:lstStyle/>
        <a:p>
          <a:endParaRPr lang="ru-RU"/>
        </a:p>
      </dgm:t>
    </dgm:pt>
    <dgm:pt modelId="{1A1A9254-96F7-4990-A1D5-E6CFB2FC52AF}" type="pres">
      <dgm:prSet presAssocID="{8280A296-17C1-4904-B361-B53BDBE79DCA}" presName="childShape" presStyleCnt="0"/>
      <dgm:spPr/>
    </dgm:pt>
    <dgm:pt modelId="{4BF545CB-0624-4C80-B931-F37961E6DB7E}" type="pres">
      <dgm:prSet presAssocID="{A35A7172-64B0-4136-BB73-6DC39490B6C0}" presName="Name13" presStyleLbl="parChTrans1D2" presStyleIdx="0" presStyleCnt="4"/>
      <dgm:spPr/>
      <dgm:t>
        <a:bodyPr/>
        <a:lstStyle/>
        <a:p>
          <a:endParaRPr lang="ru-RU"/>
        </a:p>
      </dgm:t>
    </dgm:pt>
    <dgm:pt modelId="{8F71EE9A-8B2A-4268-8385-592DAB847BCF}" type="pres">
      <dgm:prSet presAssocID="{243A7F2E-DF0E-4CA4-A332-98E182111A20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20D87A-68D5-48E5-8B4E-D923FEDFA7D9}" type="pres">
      <dgm:prSet presAssocID="{EF4B09F0-D397-4026-AB84-03F520095859}" presName="Name13" presStyleLbl="parChTrans1D2" presStyleIdx="1" presStyleCnt="4"/>
      <dgm:spPr/>
      <dgm:t>
        <a:bodyPr/>
        <a:lstStyle/>
        <a:p>
          <a:endParaRPr lang="ru-RU"/>
        </a:p>
      </dgm:t>
    </dgm:pt>
    <dgm:pt modelId="{82AA0F4F-52F9-4AF2-8AA0-349D1DE0EA3D}" type="pres">
      <dgm:prSet presAssocID="{0F1D0AE6-B8D9-4CC8-903E-59CA03A6E7B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B4BCD3-6E25-478E-8200-FA1651825FBA}" type="pres">
      <dgm:prSet presAssocID="{B1B254A6-72ED-4EEF-B61D-343B3DD62ECA}" presName="root" presStyleCnt="0"/>
      <dgm:spPr/>
    </dgm:pt>
    <dgm:pt modelId="{1D14E16F-9E5D-4F1B-9555-3B259BEF6714}" type="pres">
      <dgm:prSet presAssocID="{B1B254A6-72ED-4EEF-B61D-343B3DD62ECA}" presName="rootComposite" presStyleCnt="0"/>
      <dgm:spPr/>
    </dgm:pt>
    <dgm:pt modelId="{B83C19DB-10AA-45AF-9863-F0C8523FD5FD}" type="pres">
      <dgm:prSet presAssocID="{B1B254A6-72ED-4EEF-B61D-343B3DD62ECA}" presName="rootText" presStyleLbl="node1" presStyleIdx="1" presStyleCnt="3"/>
      <dgm:spPr/>
      <dgm:t>
        <a:bodyPr/>
        <a:lstStyle/>
        <a:p>
          <a:endParaRPr lang="ru-RU"/>
        </a:p>
      </dgm:t>
    </dgm:pt>
    <dgm:pt modelId="{8F0912EE-19C7-4CA4-BD4D-97C771D4A399}" type="pres">
      <dgm:prSet presAssocID="{B1B254A6-72ED-4EEF-B61D-343B3DD62ECA}" presName="rootConnector" presStyleLbl="node1" presStyleIdx="1" presStyleCnt="3"/>
      <dgm:spPr/>
      <dgm:t>
        <a:bodyPr/>
        <a:lstStyle/>
        <a:p>
          <a:endParaRPr lang="ru-RU"/>
        </a:p>
      </dgm:t>
    </dgm:pt>
    <dgm:pt modelId="{44F23945-E2A2-41BC-A975-808142F6EC18}" type="pres">
      <dgm:prSet presAssocID="{B1B254A6-72ED-4EEF-B61D-343B3DD62ECA}" presName="childShape" presStyleCnt="0"/>
      <dgm:spPr/>
    </dgm:pt>
    <dgm:pt modelId="{1D9D4124-48E0-48AD-8A12-AABCA3B84319}" type="pres">
      <dgm:prSet presAssocID="{D47C14E1-A14A-4656-97AF-04BC3CB58ACB}" presName="root" presStyleCnt="0"/>
      <dgm:spPr/>
    </dgm:pt>
    <dgm:pt modelId="{3670FB75-C0BE-4505-9B61-788C2FE3A5D3}" type="pres">
      <dgm:prSet presAssocID="{D47C14E1-A14A-4656-97AF-04BC3CB58ACB}" presName="rootComposite" presStyleCnt="0"/>
      <dgm:spPr/>
    </dgm:pt>
    <dgm:pt modelId="{71873138-3691-472F-8BEA-7A1D52131040}" type="pres">
      <dgm:prSet presAssocID="{D47C14E1-A14A-4656-97AF-04BC3CB58ACB}" presName="rootText" presStyleLbl="node1" presStyleIdx="2" presStyleCnt="3"/>
      <dgm:spPr/>
      <dgm:t>
        <a:bodyPr/>
        <a:lstStyle/>
        <a:p>
          <a:endParaRPr lang="ru-RU"/>
        </a:p>
      </dgm:t>
    </dgm:pt>
    <dgm:pt modelId="{9FF5EC4F-BF20-4621-8A2A-F309C6AAE27E}" type="pres">
      <dgm:prSet presAssocID="{D47C14E1-A14A-4656-97AF-04BC3CB58ACB}" presName="rootConnector" presStyleLbl="node1" presStyleIdx="2" presStyleCnt="3"/>
      <dgm:spPr/>
      <dgm:t>
        <a:bodyPr/>
        <a:lstStyle/>
        <a:p>
          <a:endParaRPr lang="ru-RU"/>
        </a:p>
      </dgm:t>
    </dgm:pt>
    <dgm:pt modelId="{680E628F-02A6-4738-9D76-854BC626C6A8}" type="pres">
      <dgm:prSet presAssocID="{D47C14E1-A14A-4656-97AF-04BC3CB58ACB}" presName="childShape" presStyleCnt="0"/>
      <dgm:spPr/>
    </dgm:pt>
    <dgm:pt modelId="{DED5C351-4546-4896-825F-88C9D08788C7}" type="pres">
      <dgm:prSet presAssocID="{60CDFABC-98C9-4FF4-BED3-CB0F67D59D04}" presName="Name13" presStyleLbl="parChTrans1D2" presStyleIdx="2" presStyleCnt="4"/>
      <dgm:spPr/>
      <dgm:t>
        <a:bodyPr/>
        <a:lstStyle/>
        <a:p>
          <a:endParaRPr lang="ru-RU"/>
        </a:p>
      </dgm:t>
    </dgm:pt>
    <dgm:pt modelId="{CD0AC4D0-8C67-43D1-B04E-D6C771AA0E5A}" type="pres">
      <dgm:prSet presAssocID="{A3FEACB4-DF17-4FA6-B50C-AF4BF8A12C1F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0F55A5-AC72-4885-AED4-97DDF7809D34}" type="pres">
      <dgm:prSet presAssocID="{6A957AC2-1844-464F-B37D-9B0439C8AA61}" presName="Name13" presStyleLbl="parChTrans1D2" presStyleIdx="3" presStyleCnt="4"/>
      <dgm:spPr/>
      <dgm:t>
        <a:bodyPr/>
        <a:lstStyle/>
        <a:p>
          <a:endParaRPr lang="ru-RU"/>
        </a:p>
      </dgm:t>
    </dgm:pt>
    <dgm:pt modelId="{C08F926D-3C67-40BC-8B73-2B4BB572F162}" type="pres">
      <dgm:prSet presAssocID="{DBDC1CE5-D0AC-47B9-B841-30E7AA378252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905A05-E512-4841-BFBC-085324707CA0}" type="presOf" srcId="{60CDFABC-98C9-4FF4-BED3-CB0F67D59D04}" destId="{DED5C351-4546-4896-825F-88C9D08788C7}" srcOrd="0" destOrd="0" presId="urn:microsoft.com/office/officeart/2005/8/layout/hierarchy3"/>
    <dgm:cxn modelId="{48966F3B-7F62-4FA8-88C7-7A0A2FD42A8D}" srcId="{D47C14E1-A14A-4656-97AF-04BC3CB58ACB}" destId="{A3FEACB4-DF17-4FA6-B50C-AF4BF8A12C1F}" srcOrd="0" destOrd="0" parTransId="{60CDFABC-98C9-4FF4-BED3-CB0F67D59D04}" sibTransId="{DD3741C8-2D72-4F47-8829-B00E8D8C888B}"/>
    <dgm:cxn modelId="{CD8C28A5-EC60-4B17-80B8-18EDD5A701AB}" srcId="{8280A296-17C1-4904-B361-B53BDBE79DCA}" destId="{0F1D0AE6-B8D9-4CC8-903E-59CA03A6E7BB}" srcOrd="1" destOrd="0" parTransId="{EF4B09F0-D397-4026-AB84-03F520095859}" sibTransId="{E7AC4085-CBB0-46FA-AFE3-2F063A11EE9F}"/>
    <dgm:cxn modelId="{94A90E39-39C3-4AE4-98A6-FF082022A61F}" type="presOf" srcId="{B5AC79CB-DF81-4B1F-A8A8-FC8086D75972}" destId="{2CCCEAA1-58EB-4724-9908-18E79B891CB8}" srcOrd="0" destOrd="0" presId="urn:microsoft.com/office/officeart/2005/8/layout/hierarchy3"/>
    <dgm:cxn modelId="{EC90B262-CFD0-46DD-B7BD-28724004BBE2}" type="presOf" srcId="{D47C14E1-A14A-4656-97AF-04BC3CB58ACB}" destId="{71873138-3691-472F-8BEA-7A1D52131040}" srcOrd="0" destOrd="0" presId="urn:microsoft.com/office/officeart/2005/8/layout/hierarchy3"/>
    <dgm:cxn modelId="{8DCDAE35-0FAC-4082-BBD3-F804DF76A2BF}" type="presOf" srcId="{6A957AC2-1844-464F-B37D-9B0439C8AA61}" destId="{4C0F55A5-AC72-4885-AED4-97DDF7809D34}" srcOrd="0" destOrd="0" presId="urn:microsoft.com/office/officeart/2005/8/layout/hierarchy3"/>
    <dgm:cxn modelId="{A6A5FBBE-7A15-4B51-90B8-C5AAA8BFD4BE}" type="presOf" srcId="{8280A296-17C1-4904-B361-B53BDBE79DCA}" destId="{C0527FFB-BEF6-467D-BD05-47D13C0E8174}" srcOrd="1" destOrd="0" presId="urn:microsoft.com/office/officeart/2005/8/layout/hierarchy3"/>
    <dgm:cxn modelId="{BDBA4166-6071-420C-B44A-6FD60B636039}" type="presOf" srcId="{B1B254A6-72ED-4EEF-B61D-343B3DD62ECA}" destId="{B83C19DB-10AA-45AF-9863-F0C8523FD5FD}" srcOrd="0" destOrd="0" presId="urn:microsoft.com/office/officeart/2005/8/layout/hierarchy3"/>
    <dgm:cxn modelId="{A16BF153-EAEB-4002-904B-123334C182F9}" type="presOf" srcId="{D47C14E1-A14A-4656-97AF-04BC3CB58ACB}" destId="{9FF5EC4F-BF20-4621-8A2A-F309C6AAE27E}" srcOrd="1" destOrd="0" presId="urn:microsoft.com/office/officeart/2005/8/layout/hierarchy3"/>
    <dgm:cxn modelId="{D834584D-E7AD-4252-9D4F-23BB48DC1D1D}" type="presOf" srcId="{A3FEACB4-DF17-4FA6-B50C-AF4BF8A12C1F}" destId="{CD0AC4D0-8C67-43D1-B04E-D6C771AA0E5A}" srcOrd="0" destOrd="0" presId="urn:microsoft.com/office/officeart/2005/8/layout/hierarchy3"/>
    <dgm:cxn modelId="{C1336F4A-F312-41EA-B1D1-038CB90E16F1}" type="presOf" srcId="{243A7F2E-DF0E-4CA4-A332-98E182111A20}" destId="{8F71EE9A-8B2A-4268-8385-592DAB847BCF}" srcOrd="0" destOrd="0" presId="urn:microsoft.com/office/officeart/2005/8/layout/hierarchy3"/>
    <dgm:cxn modelId="{7B61062F-6D7D-4207-9EFE-48FA180D9D75}" type="presOf" srcId="{DBDC1CE5-D0AC-47B9-B841-30E7AA378252}" destId="{C08F926D-3C67-40BC-8B73-2B4BB572F162}" srcOrd="0" destOrd="0" presId="urn:microsoft.com/office/officeart/2005/8/layout/hierarchy3"/>
    <dgm:cxn modelId="{3BEF697C-AB06-4061-9694-2773A80FEEFF}" type="presOf" srcId="{A35A7172-64B0-4136-BB73-6DC39490B6C0}" destId="{4BF545CB-0624-4C80-B931-F37961E6DB7E}" srcOrd="0" destOrd="0" presId="urn:microsoft.com/office/officeart/2005/8/layout/hierarchy3"/>
    <dgm:cxn modelId="{50444255-7846-4138-84A7-A45E91AA6254}" srcId="{B5AC79CB-DF81-4B1F-A8A8-FC8086D75972}" destId="{8280A296-17C1-4904-B361-B53BDBE79DCA}" srcOrd="0" destOrd="0" parTransId="{B7A7CA7C-3FD5-437F-B5FC-208BD4B4DA6D}" sibTransId="{197E7BF0-05A9-4E58-81FC-A7C3894546C7}"/>
    <dgm:cxn modelId="{C55B5380-018A-4E81-85F8-C548D77C9940}" srcId="{8280A296-17C1-4904-B361-B53BDBE79DCA}" destId="{243A7F2E-DF0E-4CA4-A332-98E182111A20}" srcOrd="0" destOrd="0" parTransId="{A35A7172-64B0-4136-BB73-6DC39490B6C0}" sibTransId="{1A488821-43BD-4E2A-87D6-690B96AD4BE4}"/>
    <dgm:cxn modelId="{929BEA90-6E0A-48C9-9AB8-86C642119B13}" srcId="{D47C14E1-A14A-4656-97AF-04BC3CB58ACB}" destId="{DBDC1CE5-D0AC-47B9-B841-30E7AA378252}" srcOrd="1" destOrd="0" parTransId="{6A957AC2-1844-464F-B37D-9B0439C8AA61}" sibTransId="{4DB40A62-0543-448D-BF24-5CEC23AA4F1A}"/>
    <dgm:cxn modelId="{6B4512E7-CE65-4DF0-86D2-168524B3D2EB}" srcId="{B5AC79CB-DF81-4B1F-A8A8-FC8086D75972}" destId="{B1B254A6-72ED-4EEF-B61D-343B3DD62ECA}" srcOrd="1" destOrd="0" parTransId="{A6A5A8E3-5EEB-4D03-AE7D-060954B7FBB5}" sibTransId="{A551D28E-6887-4B60-B5BD-17D3D78F9A44}"/>
    <dgm:cxn modelId="{0D970D3D-57A8-42A8-9E06-81E7F6A2D632}" type="presOf" srcId="{B1B254A6-72ED-4EEF-B61D-343B3DD62ECA}" destId="{8F0912EE-19C7-4CA4-BD4D-97C771D4A399}" srcOrd="1" destOrd="0" presId="urn:microsoft.com/office/officeart/2005/8/layout/hierarchy3"/>
    <dgm:cxn modelId="{4F6F921C-F14A-45E5-BC27-CD4EF6FBFE8C}" type="presOf" srcId="{0F1D0AE6-B8D9-4CC8-903E-59CA03A6E7BB}" destId="{82AA0F4F-52F9-4AF2-8AA0-349D1DE0EA3D}" srcOrd="0" destOrd="0" presId="urn:microsoft.com/office/officeart/2005/8/layout/hierarchy3"/>
    <dgm:cxn modelId="{159202E3-CAB6-4FA3-B658-5F0CBF6078D4}" type="presOf" srcId="{EF4B09F0-D397-4026-AB84-03F520095859}" destId="{4520D87A-68D5-48E5-8B4E-D923FEDFA7D9}" srcOrd="0" destOrd="0" presId="urn:microsoft.com/office/officeart/2005/8/layout/hierarchy3"/>
    <dgm:cxn modelId="{897A8C04-82C4-4E24-9761-DB4E90AF29A0}" srcId="{B5AC79CB-DF81-4B1F-A8A8-FC8086D75972}" destId="{D47C14E1-A14A-4656-97AF-04BC3CB58ACB}" srcOrd="2" destOrd="0" parTransId="{DDCA2A7E-125F-4FA6-A8C3-AAF22CA19038}" sibTransId="{536622C3-14EA-4370-89E6-FCCE99E1F077}"/>
    <dgm:cxn modelId="{6B5897C5-91B3-488F-8319-A3157F16E40D}" type="presOf" srcId="{8280A296-17C1-4904-B361-B53BDBE79DCA}" destId="{95543BC2-ED4D-4ED4-8333-2559CF56C0E7}" srcOrd="0" destOrd="0" presId="urn:microsoft.com/office/officeart/2005/8/layout/hierarchy3"/>
    <dgm:cxn modelId="{FE21F68B-18EF-462B-9870-8DE47C0529E2}" type="presParOf" srcId="{2CCCEAA1-58EB-4724-9908-18E79B891CB8}" destId="{6FA067DE-958A-4273-B1B5-CF4C28FBB4DF}" srcOrd="0" destOrd="0" presId="urn:microsoft.com/office/officeart/2005/8/layout/hierarchy3"/>
    <dgm:cxn modelId="{85AAC430-97D8-4792-9B9F-DF335E40CB71}" type="presParOf" srcId="{6FA067DE-958A-4273-B1B5-CF4C28FBB4DF}" destId="{1CA8A533-CCDF-473A-A6B1-8A4D0B349F34}" srcOrd="0" destOrd="0" presId="urn:microsoft.com/office/officeart/2005/8/layout/hierarchy3"/>
    <dgm:cxn modelId="{C72ED2F5-699D-4842-891C-3E045A90CCD7}" type="presParOf" srcId="{1CA8A533-CCDF-473A-A6B1-8A4D0B349F34}" destId="{95543BC2-ED4D-4ED4-8333-2559CF56C0E7}" srcOrd="0" destOrd="0" presId="urn:microsoft.com/office/officeart/2005/8/layout/hierarchy3"/>
    <dgm:cxn modelId="{6DC92DE4-C462-439F-9E1A-59EF59A0F4B4}" type="presParOf" srcId="{1CA8A533-CCDF-473A-A6B1-8A4D0B349F34}" destId="{C0527FFB-BEF6-467D-BD05-47D13C0E8174}" srcOrd="1" destOrd="0" presId="urn:microsoft.com/office/officeart/2005/8/layout/hierarchy3"/>
    <dgm:cxn modelId="{B938250A-ACE4-43C5-816D-761D95DD4262}" type="presParOf" srcId="{6FA067DE-958A-4273-B1B5-CF4C28FBB4DF}" destId="{1A1A9254-96F7-4990-A1D5-E6CFB2FC52AF}" srcOrd="1" destOrd="0" presId="urn:microsoft.com/office/officeart/2005/8/layout/hierarchy3"/>
    <dgm:cxn modelId="{D4552FDB-F5A3-4D77-ACB5-B449DFEED409}" type="presParOf" srcId="{1A1A9254-96F7-4990-A1D5-E6CFB2FC52AF}" destId="{4BF545CB-0624-4C80-B931-F37961E6DB7E}" srcOrd="0" destOrd="0" presId="urn:microsoft.com/office/officeart/2005/8/layout/hierarchy3"/>
    <dgm:cxn modelId="{A57F9754-6E46-4697-819F-1DF07946A551}" type="presParOf" srcId="{1A1A9254-96F7-4990-A1D5-E6CFB2FC52AF}" destId="{8F71EE9A-8B2A-4268-8385-592DAB847BCF}" srcOrd="1" destOrd="0" presId="urn:microsoft.com/office/officeart/2005/8/layout/hierarchy3"/>
    <dgm:cxn modelId="{EFF98082-9973-4E22-B8C0-A53CC80E06D6}" type="presParOf" srcId="{1A1A9254-96F7-4990-A1D5-E6CFB2FC52AF}" destId="{4520D87A-68D5-48E5-8B4E-D923FEDFA7D9}" srcOrd="2" destOrd="0" presId="urn:microsoft.com/office/officeart/2005/8/layout/hierarchy3"/>
    <dgm:cxn modelId="{0843EE1B-4FAA-445B-A579-44F46FD72FFF}" type="presParOf" srcId="{1A1A9254-96F7-4990-A1D5-E6CFB2FC52AF}" destId="{82AA0F4F-52F9-4AF2-8AA0-349D1DE0EA3D}" srcOrd="3" destOrd="0" presId="urn:microsoft.com/office/officeart/2005/8/layout/hierarchy3"/>
    <dgm:cxn modelId="{4647D38A-4FAA-4756-ABA7-593AC5C41969}" type="presParOf" srcId="{2CCCEAA1-58EB-4724-9908-18E79B891CB8}" destId="{ADB4BCD3-6E25-478E-8200-FA1651825FBA}" srcOrd="1" destOrd="0" presId="urn:microsoft.com/office/officeart/2005/8/layout/hierarchy3"/>
    <dgm:cxn modelId="{D7DF8E4A-B312-4946-959D-C176B1029650}" type="presParOf" srcId="{ADB4BCD3-6E25-478E-8200-FA1651825FBA}" destId="{1D14E16F-9E5D-4F1B-9555-3B259BEF6714}" srcOrd="0" destOrd="0" presId="urn:microsoft.com/office/officeart/2005/8/layout/hierarchy3"/>
    <dgm:cxn modelId="{0BDA299E-72C8-4E94-806F-1C49A9E86D5F}" type="presParOf" srcId="{1D14E16F-9E5D-4F1B-9555-3B259BEF6714}" destId="{B83C19DB-10AA-45AF-9863-F0C8523FD5FD}" srcOrd="0" destOrd="0" presId="urn:microsoft.com/office/officeart/2005/8/layout/hierarchy3"/>
    <dgm:cxn modelId="{E26A8ACC-F164-4103-B544-360A9A9BAA31}" type="presParOf" srcId="{1D14E16F-9E5D-4F1B-9555-3B259BEF6714}" destId="{8F0912EE-19C7-4CA4-BD4D-97C771D4A399}" srcOrd="1" destOrd="0" presId="urn:microsoft.com/office/officeart/2005/8/layout/hierarchy3"/>
    <dgm:cxn modelId="{7B34472E-A077-4B67-A471-9FA03CBF833F}" type="presParOf" srcId="{ADB4BCD3-6E25-478E-8200-FA1651825FBA}" destId="{44F23945-E2A2-41BC-A975-808142F6EC18}" srcOrd="1" destOrd="0" presId="urn:microsoft.com/office/officeart/2005/8/layout/hierarchy3"/>
    <dgm:cxn modelId="{E456439A-50F7-4100-8005-CCD89B0EAB74}" type="presParOf" srcId="{2CCCEAA1-58EB-4724-9908-18E79B891CB8}" destId="{1D9D4124-48E0-48AD-8A12-AABCA3B84319}" srcOrd="2" destOrd="0" presId="urn:microsoft.com/office/officeart/2005/8/layout/hierarchy3"/>
    <dgm:cxn modelId="{CF4F8051-B42D-4DCA-A461-470FD5F29754}" type="presParOf" srcId="{1D9D4124-48E0-48AD-8A12-AABCA3B84319}" destId="{3670FB75-C0BE-4505-9B61-788C2FE3A5D3}" srcOrd="0" destOrd="0" presId="urn:microsoft.com/office/officeart/2005/8/layout/hierarchy3"/>
    <dgm:cxn modelId="{C63D3041-1703-43CB-B1A1-37176ECBCC5C}" type="presParOf" srcId="{3670FB75-C0BE-4505-9B61-788C2FE3A5D3}" destId="{71873138-3691-472F-8BEA-7A1D52131040}" srcOrd="0" destOrd="0" presId="urn:microsoft.com/office/officeart/2005/8/layout/hierarchy3"/>
    <dgm:cxn modelId="{B26DAA39-1FF8-4F88-A5CE-C884D3700C98}" type="presParOf" srcId="{3670FB75-C0BE-4505-9B61-788C2FE3A5D3}" destId="{9FF5EC4F-BF20-4621-8A2A-F309C6AAE27E}" srcOrd="1" destOrd="0" presId="urn:microsoft.com/office/officeart/2005/8/layout/hierarchy3"/>
    <dgm:cxn modelId="{5D1239A6-5403-45A6-A37B-35B8D2090AD6}" type="presParOf" srcId="{1D9D4124-48E0-48AD-8A12-AABCA3B84319}" destId="{680E628F-02A6-4738-9D76-854BC626C6A8}" srcOrd="1" destOrd="0" presId="urn:microsoft.com/office/officeart/2005/8/layout/hierarchy3"/>
    <dgm:cxn modelId="{FBEA1C36-594D-4657-AC60-3BC1135CF8A1}" type="presParOf" srcId="{680E628F-02A6-4738-9D76-854BC626C6A8}" destId="{DED5C351-4546-4896-825F-88C9D08788C7}" srcOrd="0" destOrd="0" presId="urn:microsoft.com/office/officeart/2005/8/layout/hierarchy3"/>
    <dgm:cxn modelId="{65AA5F97-1D7C-4259-8F6E-FA8BEBA25FCA}" type="presParOf" srcId="{680E628F-02A6-4738-9D76-854BC626C6A8}" destId="{CD0AC4D0-8C67-43D1-B04E-D6C771AA0E5A}" srcOrd="1" destOrd="0" presId="urn:microsoft.com/office/officeart/2005/8/layout/hierarchy3"/>
    <dgm:cxn modelId="{795F0F93-DA5B-4ABF-A764-2AC529C4D2C6}" type="presParOf" srcId="{680E628F-02A6-4738-9D76-854BC626C6A8}" destId="{4C0F55A5-AC72-4885-AED4-97DDF7809D34}" srcOrd="2" destOrd="0" presId="urn:microsoft.com/office/officeart/2005/8/layout/hierarchy3"/>
    <dgm:cxn modelId="{DF5744B6-2D7E-4EA1-BC93-4A8AE77EE5E3}" type="presParOf" srcId="{680E628F-02A6-4738-9D76-854BC626C6A8}" destId="{C08F926D-3C67-40BC-8B73-2B4BB572F16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43BC2-ED4D-4ED4-8333-2559CF56C0E7}">
      <dsp:nvSpPr>
        <dsp:cNvPr id="0" name=""/>
        <dsp:cNvSpPr/>
      </dsp:nvSpPr>
      <dsp:spPr>
        <a:xfrm>
          <a:off x="252877" y="107"/>
          <a:ext cx="2859955" cy="14299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Психолого-педагогические условия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94760" y="41990"/>
        <a:ext cx="2776189" cy="1346211"/>
      </dsp:txXfrm>
    </dsp:sp>
    <dsp:sp modelId="{4BF545CB-0624-4C80-B931-F37961E6DB7E}">
      <dsp:nvSpPr>
        <dsp:cNvPr id="0" name=""/>
        <dsp:cNvSpPr/>
      </dsp:nvSpPr>
      <dsp:spPr>
        <a:xfrm>
          <a:off x="538873" y="1430085"/>
          <a:ext cx="285995" cy="1072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2483"/>
              </a:lnTo>
              <a:lnTo>
                <a:pt x="285995" y="10724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71EE9A-8B2A-4268-8385-592DAB847BCF}">
      <dsp:nvSpPr>
        <dsp:cNvPr id="0" name=""/>
        <dsp:cNvSpPr/>
      </dsp:nvSpPr>
      <dsp:spPr>
        <a:xfrm>
          <a:off x="824868" y="1787579"/>
          <a:ext cx="2287964" cy="142997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Развивающая предметно-пространственная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среда </a:t>
          </a:r>
          <a:endParaRPr lang="ru-RU" sz="1600" b="1" kern="1200" dirty="0"/>
        </a:p>
      </dsp:txBody>
      <dsp:txXfrm>
        <a:off x="866751" y="1829462"/>
        <a:ext cx="2204198" cy="1346211"/>
      </dsp:txXfrm>
    </dsp:sp>
    <dsp:sp modelId="{4520D87A-68D5-48E5-8B4E-D923FEDFA7D9}">
      <dsp:nvSpPr>
        <dsp:cNvPr id="0" name=""/>
        <dsp:cNvSpPr/>
      </dsp:nvSpPr>
      <dsp:spPr>
        <a:xfrm>
          <a:off x="538873" y="1430085"/>
          <a:ext cx="285995" cy="2859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9955"/>
              </a:lnTo>
              <a:lnTo>
                <a:pt x="285995" y="28599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AA0F4F-52F9-4AF2-8AA0-349D1DE0EA3D}">
      <dsp:nvSpPr>
        <dsp:cNvPr id="0" name=""/>
        <dsp:cNvSpPr/>
      </dsp:nvSpPr>
      <dsp:spPr>
        <a:xfrm>
          <a:off x="824868" y="3575051"/>
          <a:ext cx="2287964" cy="142997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Примерный перечень произведений</a:t>
          </a:r>
          <a:endParaRPr lang="ru-RU" sz="1600" b="1" kern="1200" dirty="0"/>
        </a:p>
      </dsp:txBody>
      <dsp:txXfrm>
        <a:off x="866751" y="3616934"/>
        <a:ext cx="2204198" cy="1346211"/>
      </dsp:txXfrm>
    </dsp:sp>
    <dsp:sp modelId="{B83C19DB-10AA-45AF-9863-F0C8523FD5FD}">
      <dsp:nvSpPr>
        <dsp:cNvPr id="0" name=""/>
        <dsp:cNvSpPr/>
      </dsp:nvSpPr>
      <dsp:spPr>
        <a:xfrm>
          <a:off x="3827822" y="107"/>
          <a:ext cx="2859955" cy="14299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tx1"/>
              </a:solidFill>
            </a:rPr>
            <a:t>Федеральный календарный план воспитательной работы</a:t>
          </a:r>
          <a:endParaRPr lang="ru-RU" sz="1600" kern="1200" dirty="0"/>
        </a:p>
      </dsp:txBody>
      <dsp:txXfrm>
        <a:off x="3869705" y="41990"/>
        <a:ext cx="2776189" cy="1346211"/>
      </dsp:txXfrm>
    </dsp:sp>
    <dsp:sp modelId="{71873138-3691-472F-8BEA-7A1D52131040}">
      <dsp:nvSpPr>
        <dsp:cNvPr id="0" name=""/>
        <dsp:cNvSpPr/>
      </dsp:nvSpPr>
      <dsp:spPr>
        <a:xfrm>
          <a:off x="7402766" y="107"/>
          <a:ext cx="2859955" cy="14299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Материально-технические условия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7444649" y="41990"/>
        <a:ext cx="2776189" cy="1346211"/>
      </dsp:txXfrm>
    </dsp:sp>
    <dsp:sp modelId="{DED5C351-4546-4896-825F-88C9D08788C7}">
      <dsp:nvSpPr>
        <dsp:cNvPr id="0" name=""/>
        <dsp:cNvSpPr/>
      </dsp:nvSpPr>
      <dsp:spPr>
        <a:xfrm>
          <a:off x="7688762" y="1430085"/>
          <a:ext cx="285995" cy="1072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2483"/>
              </a:lnTo>
              <a:lnTo>
                <a:pt x="285995" y="10724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AC4D0-8C67-43D1-B04E-D6C771AA0E5A}">
      <dsp:nvSpPr>
        <dsp:cNvPr id="0" name=""/>
        <dsp:cNvSpPr/>
      </dsp:nvSpPr>
      <dsp:spPr>
        <a:xfrm>
          <a:off x="7974757" y="1787579"/>
          <a:ext cx="2287964" cy="142997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Кадровые условия</a:t>
          </a:r>
          <a:endParaRPr lang="ru-RU" sz="1600" b="1" kern="1200" dirty="0"/>
        </a:p>
      </dsp:txBody>
      <dsp:txXfrm>
        <a:off x="8016640" y="1829462"/>
        <a:ext cx="2204198" cy="1346211"/>
      </dsp:txXfrm>
    </dsp:sp>
    <dsp:sp modelId="{4C0F55A5-AC72-4885-AED4-97DDF7809D34}">
      <dsp:nvSpPr>
        <dsp:cNvPr id="0" name=""/>
        <dsp:cNvSpPr/>
      </dsp:nvSpPr>
      <dsp:spPr>
        <a:xfrm>
          <a:off x="7688762" y="1430085"/>
          <a:ext cx="285995" cy="2859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9955"/>
              </a:lnTo>
              <a:lnTo>
                <a:pt x="285995" y="28599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8F926D-3C67-40BC-8B73-2B4BB572F162}">
      <dsp:nvSpPr>
        <dsp:cNvPr id="0" name=""/>
        <dsp:cNvSpPr/>
      </dsp:nvSpPr>
      <dsp:spPr>
        <a:xfrm>
          <a:off x="7974757" y="3575051"/>
          <a:ext cx="2287964" cy="142997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Примерный режим дня</a:t>
          </a:r>
          <a:endParaRPr lang="ru-RU" sz="1600" b="1" kern="1200" dirty="0"/>
        </a:p>
      </dsp:txBody>
      <dsp:txXfrm>
        <a:off x="8016640" y="3616934"/>
        <a:ext cx="2204198" cy="1346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50F0-299F-4DAE-8DF5-3D43EF10D6D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C2C3-68EA-48B6-8BBF-68E63C132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45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50F0-299F-4DAE-8DF5-3D43EF10D6D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C2C3-68EA-48B6-8BBF-68E63C132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89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50F0-299F-4DAE-8DF5-3D43EF10D6D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C2C3-68EA-48B6-8BBF-68E63C132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86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50F0-299F-4DAE-8DF5-3D43EF10D6D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C2C3-68EA-48B6-8BBF-68E63C132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1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50F0-299F-4DAE-8DF5-3D43EF10D6D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C2C3-68EA-48B6-8BBF-68E63C132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52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50F0-299F-4DAE-8DF5-3D43EF10D6D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C2C3-68EA-48B6-8BBF-68E63C132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20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50F0-299F-4DAE-8DF5-3D43EF10D6D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C2C3-68EA-48B6-8BBF-68E63C132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0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50F0-299F-4DAE-8DF5-3D43EF10D6D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C2C3-68EA-48B6-8BBF-68E63C132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10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50F0-299F-4DAE-8DF5-3D43EF10D6D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C2C3-68EA-48B6-8BBF-68E63C132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79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50F0-299F-4DAE-8DF5-3D43EF10D6D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C2C3-68EA-48B6-8BBF-68E63C132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279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950F0-299F-4DAE-8DF5-3D43EF10D6D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C2C3-68EA-48B6-8BBF-68E63C132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39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950F0-299F-4DAE-8DF5-3D43EF10D6D5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4C2C3-68EA-48B6-8BBF-68E63C132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137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edu.gov.ru/#activity=5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32509"/>
            <a:ext cx="9144000" cy="210935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ys text"/>
              </a:rPr>
              <a:t>"ФОП - 2023: проектирование  образовательной программы детского сада с учетом актуальных тенденций в образовании"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sz="1800" dirty="0" smtClean="0"/>
          </a:p>
          <a:p>
            <a:endParaRPr lang="ru-RU" sz="1800" dirty="0"/>
          </a:p>
          <a:p>
            <a:pPr algn="r"/>
            <a:r>
              <a:rPr lang="ru-RU" sz="1800" dirty="0" smtClean="0"/>
              <a:t>Корепанова Марина Васильевна, доктор </a:t>
            </a:r>
            <a:r>
              <a:rPr lang="ru-RU" sz="1800" dirty="0" err="1" smtClean="0"/>
              <a:t>пед.наук</a:t>
            </a:r>
            <a:r>
              <a:rPr lang="ru-RU" sz="1800" dirty="0" smtClean="0"/>
              <a:t>, профессор,</a:t>
            </a:r>
          </a:p>
          <a:p>
            <a:pPr algn="r"/>
            <a:r>
              <a:rPr lang="ru-RU" sz="1800" dirty="0" smtClean="0"/>
              <a:t> заведующая кафедрой педагогики дошкольного образования</a:t>
            </a:r>
          </a:p>
          <a:p>
            <a:pPr algn="r"/>
            <a:r>
              <a:rPr lang="ru-RU" sz="1800" dirty="0" smtClean="0"/>
              <a:t>Волгоградского государственного социально-педагогического университета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7819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7036"/>
            <a:ext cx="10515600" cy="83127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ЦЕЛЕВОЙ </a:t>
            </a:r>
            <a:r>
              <a:rPr lang="ru-RU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</a:t>
            </a:r>
            <a:r>
              <a:rPr lang="ru-RU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</a:t>
            </a:r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</a:t>
            </a:r>
            <a:r>
              <a:rPr lang="ru-RU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1045"/>
            <a:ext cx="10515600" cy="508591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endParaRPr lang="ru-RU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9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 </a:t>
            </a:r>
            <a:endParaRPr lang="ru-RU" sz="1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9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приобщение детей (в соответствии с возрастными особенностями) к базовым ценностям российского народа; </a:t>
            </a:r>
            <a:endParaRPr lang="ru-RU" sz="1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9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построение (структурирование) содержания образовательной работы на основе учета возрастных и индивидуальных особенностей развития; </a:t>
            </a:r>
            <a:endParaRPr lang="ru-RU" sz="1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9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создание 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 охрана и  укрепление физического и психического здоровья детей, в </a:t>
            </a:r>
            <a:r>
              <a:rPr lang="ru-RU" sz="19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sz="19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их эмоционального благополучия;</a:t>
            </a:r>
            <a:endParaRPr lang="ru-RU" sz="1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9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обеспечение 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ответственности; </a:t>
            </a:r>
            <a:endParaRPr lang="ru-RU" sz="1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9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  <a:endParaRPr lang="ru-RU" sz="1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900" u="sng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ФОП построена на принципах, установленных во ФГОС ДО. </a:t>
            </a:r>
            <a:endParaRPr lang="ru-RU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27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ЦЕЛЕВОЙ РАЗДЕЛ </a:t>
            </a:r>
            <a:r>
              <a:rPr lang="ru-RU" sz="18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ПРОГРАММЫ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155" y="800100"/>
            <a:ext cx="10844645" cy="53768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800" b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Планируемые результаты реализации ФОП</a:t>
            </a:r>
            <a:endParaRPr lang="ru-RU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ФГОС ДО специфика дошкольного детства и системные особенности ДО делают неправомерным требования от ребенка дошкольного возраста конкретных образовательных достижений. </a:t>
            </a:r>
            <a:r>
              <a:rPr lang="ru-RU" sz="1800" u="sng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Поэтому планируемые результаты освоения ФОП представляют собой возрастные характеристики </a:t>
            </a:r>
            <a:r>
              <a:rPr lang="ru-RU" sz="1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возможных достижений ребенка дошкольного возраста на разных возрастных этапах и к завершению ДО.</a:t>
            </a:r>
            <a:endParaRPr lang="ru-RU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периодизацией психического развития ребенка детство подразделяется на </a:t>
            </a: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три периода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младенческий (первое и второе полугодие жизни), ранний (от одного года до трех лет) и дошкольный возраст (от трех до семи лет).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Обозначенные в ФОП возрастные ориентиры «к одному году», «к трем годам» и т.д. имеют условный характер, что предполагает широкий возрастной диапазон для достижения ребенком планируемых результатов. Степень выраженности возрастных характеристик возможных достижений может различаться у детей одного возраста по причине высокой индивидуализации их психического развития и разных стартовых условий освоения образовательной программы и не подразумевает его включения в соответствующую целевую группу.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Далее описаны </a:t>
            </a: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планируемые результаты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младенческом возрасте; раннем возрасте, дошкольном возрасте.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дошкольном возрасте планируемые результаты представлены по каждому возрасту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внутри дошкольного периода: к четырем годам, пяти годам, шести годам и на этапе завершения освоения ФОП (к концу дошкольного возраста).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6023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7037"/>
            <a:ext cx="10515600" cy="75853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Педагогическая диагностика достижения планируемых результатов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5736"/>
            <a:ext cx="10515600" cy="496122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 16.1. «Педагогическая диагностика достижений </a:t>
            </a:r>
            <a:r>
              <a:rPr lang="ru-RU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планируемых результатов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направлена на изучение </a:t>
            </a:r>
            <a:r>
              <a:rPr lang="ru-RU" sz="18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деятельностных</a:t>
            </a:r>
            <a:r>
              <a:rPr lang="ru-RU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умений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ребёнка, </a:t>
            </a:r>
            <a:r>
              <a:rPr lang="ru-RU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его интересов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предпочтений, склонностей, личностных </a:t>
            </a:r>
            <a:r>
              <a:rPr lang="ru-RU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особенностей, способов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взаимодействия со взрослыми и сверстниками</a:t>
            </a:r>
            <a:r>
              <a:rPr lang="ru-RU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Специфика педагогической диагностики обусловлена требованиями ФГОС ДО: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планируемые результаты освоения ФОП заданы как целевые ориентиры ДО и представляют собой социально-нормативные возрастные характеристики возможных достижений ребенка на разных возрастных этапах;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целевые ориентиры не подлежат непосредственной оценке, в </a:t>
            </a:r>
            <a:r>
              <a:rPr lang="ru-RU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и в виде педагогической диагностики, и  не являются основанием для их формального сравнения с реальными достижениями  детей и основой объективной оценки соответствия  установленным требованиям образовательной деятельности и подготовки детей;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освоение ФОП не сопровождается проведением промежуточных аттестаций и итоговой аттестации обучающихся.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педагогической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диагностики могут использоваться исключительно для решения следующих образовательных задач: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Индивидуализации образования;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Оптимизации работы с группой.</a:t>
            </a:r>
          </a:p>
          <a:p>
            <a:endParaRPr lang="ru-RU" sz="1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38200" y="187037"/>
            <a:ext cx="10515600" cy="748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ЦЕЛЕВОЙ </a:t>
            </a:r>
            <a:r>
              <a:rPr lang="ru-RU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</a:t>
            </a:r>
            <a:r>
              <a:rPr lang="ru-RU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9653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4691"/>
            <a:ext cx="10515600" cy="1018309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ЦЕЛЕВОЙ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</a:t>
            </a:r>
            <a:b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</a:t>
            </a: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педагогической диагностики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26127"/>
            <a:ext cx="10515600" cy="4950836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Оптимальным является ее проведение на начальном этапе освоения ребенком ОП в зависимости </a:t>
            </a:r>
            <a:r>
              <a:rPr lang="ru-RU" sz="1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времени его поступления в группу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(стартовая диагностика)</a:t>
            </a: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завершающем этапе освоения программы его возрастной группы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(заключительная, финальная диагностика). При проведении диагностики на начальном этапе учитывается адаптационный период.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Сравнение результатов стартовой и финальной диагностики позволяет выявить индивидуальную динамику развития ребенка.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Педагогическая диагностика индивидуального развития детей проводится педагогом в </a:t>
            </a:r>
            <a:r>
              <a:rPr lang="ru-RU" sz="1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произвольной форме на основе </a:t>
            </a:r>
            <a:r>
              <a:rPr lang="ru-RU" sz="1800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малоформализованных</a:t>
            </a:r>
            <a:r>
              <a:rPr lang="ru-RU" sz="1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диагностических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методов: наблюдения, свободных бесед с детьми, анализа продуктов детской деятельности, специальных диагностических ситуаций.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необходимости педагог может </a:t>
            </a:r>
            <a:r>
              <a:rPr lang="ru-RU" sz="1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использовать специальные методики диагностики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физического, коммуникативного, познавательного, речевого, художественно-эстетического развития.</a:t>
            </a:r>
          </a:p>
          <a:p>
            <a: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Оптимальной формой фиксации результатов диагностики является </a:t>
            </a:r>
            <a:r>
              <a:rPr lang="ru-RU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карта развития ребенка</a:t>
            </a:r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8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</a:t>
            </a:r>
            <a: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продуктов детской деятельности может осуществляться на основе изучения </a:t>
            </a:r>
            <a:r>
              <a:rPr lang="ru-RU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портфолио</a:t>
            </a:r>
            <a: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ребенка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0116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lvl="0" indent="-228600" algn="ctr">
              <a:lnSpc>
                <a:spcPct val="107000"/>
              </a:lnSpc>
              <a:spcBef>
                <a:spcPts val="1000"/>
              </a:spcBef>
            </a:pPr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ЦЕЛЕВОЙ РАЗДЕЛ</a:t>
            </a:r>
            <a:b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Психологическая </a:t>
            </a:r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диагностика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необходимости используется психологическая диагностика: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выявление и изучение индивидуально психологических особенностей детей, причин возникновения трудностей в освоении ОП, которую проводят педагоги-психологи, психологи.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ребенка в психологической диагностике допускается только с согласия родит елей (законных представителей).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психологической диагностики могут использоваться для решения задач психологического сопровождения и оказания психологической помощи.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0799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082"/>
            <a:ext cx="10515600" cy="8001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Содержательный </a:t>
            </a:r>
            <a:r>
              <a:rPr lang="ru-RU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Федеральной </a:t>
            </a:r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</a:t>
            </a:r>
            <a:r>
              <a:rPr lang="ru-RU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27364"/>
            <a:ext cx="10515600" cy="1402956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ФОП определяет </a:t>
            </a:r>
            <a:r>
              <a:rPr lang="ru-RU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содержательные линии образовательной деятельности</a:t>
            </a:r>
            <a: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реализуемым по всем образовательным областям.</a:t>
            </a:r>
            <a:endParaRPr lang="ru-RU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каждой образовательной области сформулированы задачи, содержание образовательной деятельности для освоения каждой возрастной группой (от 2 мес. до 1 года...от 1 года до 2 лет, от 2 лет до 3 лет, от 4 лет до 5 лет, от  5 лет до 6 лет, от 6 лет до 7 лет).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23158" y="5642264"/>
            <a:ext cx="4218709" cy="665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Содержание образовательной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629" y="2275609"/>
            <a:ext cx="7512135" cy="805719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7017" y="3506279"/>
            <a:ext cx="4230991" cy="67671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876" y="4566151"/>
            <a:ext cx="4230991" cy="67671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772846" y="2513477"/>
            <a:ext cx="3001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Образовательная область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527963" y="3626297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Возраст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173756" y="4670390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Основные 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93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Содержательный раздел </a:t>
            </a:r>
            <a:r>
              <a:rPr lang="ru-RU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Социально-коммуникативное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Начиная с возрастной группы детей от 3 до 4 лет в образовательной области </a:t>
            </a:r>
            <a:r>
              <a:rPr lang="ru-RU" sz="20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«Социально-коммуникативное развитие» выделяются отдельно </a:t>
            </a:r>
            <a:r>
              <a:rPr lang="ru-RU" sz="2000" u="sn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подразделы</a:t>
            </a:r>
            <a:r>
              <a:rPr lang="ru-RU" sz="20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(задачи, содержание):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сфере социальных отношений,</a:t>
            </a:r>
          </a:p>
          <a:p>
            <a:pPr marL="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области формирования основ гражданственности и патриотизма,</a:t>
            </a:r>
          </a:p>
          <a:p>
            <a:pPr marL="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сфере трудового воспитания,</a:t>
            </a:r>
          </a:p>
          <a:p>
            <a:pPr marL="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области формирования основ безопасного поведения.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Содержательный </a:t>
            </a:r>
            <a:r>
              <a:rPr lang="ru-RU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</a:t>
            </a:r>
            <a:br>
              <a:rPr lang="ru-RU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Социально-коммуникативное развитие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возрастной группе от 6 до 7 лет (область формирования основ гражданственности и патриотизма)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 перечень о </a:t>
            </a:r>
            <a:r>
              <a:rPr lang="ru-RU" sz="1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государственных праздниках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которых </a:t>
            </a:r>
            <a:endParaRPr lang="ru-RU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расширяют представления детей</a:t>
            </a:r>
            <a:r>
              <a:rPr lang="ru-RU" sz="18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День России, День народного единства, День государственного флага РФ, День государственного герба  РФ, День защитника Отечества, День Победы, Всемирный день авиации и космонавтики.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Знакомят детей</a:t>
            </a:r>
            <a:r>
              <a:rPr lang="ru-RU" sz="18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День полного освобождения Ленинграда от фашистской блокады, Международный день родного языка, День добровольца (волонтера) в России, День Конституции РФ.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Включают детей</a:t>
            </a: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празднование событий, связанных с жизнью населенного пункта: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День рождения города, празднование военных триумфов, памятные даты, связанные с жизнью и творчеством знаменитых горожан.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5620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491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Содержательный раздел </a:t>
            </a:r>
            <a:r>
              <a:rPr lang="ru-RU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Социально-коммуникативное </a:t>
            </a:r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3945"/>
            <a:ext cx="10515600" cy="4743018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возрастной группе от 6 до 7 лет (область формирования основ безопасного поведения) </a:t>
            </a:r>
            <a:r>
              <a:rPr lang="ru-RU" sz="1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обсуждают с детьми правила использования цифровых ресурсов, правила пользования мобильными телефонами с учетом требований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Санитарных правил СП 2.4.3648-20 «Санитарно-эпидемиологические требования к организации воспитания и обучения, отдыха и оздоровления детей и молодежи, утв. Пост. Главного санитарного врача РФ от 28 сентября 2020 г. № 28 (</a:t>
            </a:r>
            <a:r>
              <a:rPr lang="ru-RU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зарег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Мин.юстиции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РФ 18 декабря 2020 г., рег. № 61573), действующим до 1 января 2027 года (далее – СП 2.4.3648-20), и Санитарных правил и норм СанПиН 1.2.3685-21 «Гигиенические нормативы и требования к обеспечению безопасности и (или) безвредности для человека факторов среды обитания», утв. Постановление Главного санитарного врача РФ от28 января 2021 г. № 2 (</a:t>
            </a:r>
            <a:r>
              <a:rPr lang="ru-RU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зарег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Мин.юст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РФ 29 января 2021 г., </a:t>
            </a:r>
            <a:r>
              <a:rPr lang="ru-RU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№ 62296), действующим до 1 марта 2027 года (далее – СанПиН 1.2.3685-21).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 совокупных задач воспитания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рамках образовательной области «Социально-коммуникативное развитие» направлено на приобщение детей к ценностям «Родина, «Природа», «Семья», «Человек», «Жизнь», «Милосердие», «Добро», «Дружба, «Сотрудничество», «Труд».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1155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5865"/>
            <a:ext cx="10515600" cy="748144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Содержательный раздел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Познавательное </a:t>
            </a:r>
            <a:r>
              <a:rPr lang="ru-RU" sz="20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</a:t>
            </a:r>
            <a:br>
              <a:rPr lang="ru-RU" sz="20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04009"/>
            <a:ext cx="10515600" cy="5272954"/>
          </a:xfrm>
        </p:spPr>
        <p:txBody>
          <a:bodyPr>
            <a:normAutofit fontScale="70000" lnSpcReduction="20000"/>
          </a:bodyPr>
          <a:lstStyle/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года 2 лет появляются подразделы:</a:t>
            </a:r>
            <a:endParaRPr lang="ru-RU" sz="23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ru-RU" sz="2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Сенсорные эталоны и познавательные действия,</a:t>
            </a:r>
          </a:p>
          <a:p>
            <a:pPr marL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ru-RU" sz="2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Окружающий мир,</a:t>
            </a:r>
          </a:p>
          <a:p>
            <a:pPr marL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ru-RU" sz="2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Природа,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группе с 2 до 3 лет </a:t>
            </a:r>
            <a:endParaRPr lang="ru-RU" sz="23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ru-RU" sz="2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Сенсорные эталоны и познавательные действия,</a:t>
            </a:r>
          </a:p>
          <a:p>
            <a:pPr marL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ru-RU" sz="23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Математические представления,</a:t>
            </a:r>
            <a:endParaRPr lang="ru-RU" sz="23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ru-RU" sz="2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Окружающий мир, </a:t>
            </a:r>
          </a:p>
          <a:p>
            <a:pPr marL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ru-RU" sz="2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Природа.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Речевое развитие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возрасте с 2 до 3 лет появляются разделы:</a:t>
            </a:r>
          </a:p>
          <a:p>
            <a:pPr marL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ru-RU" sz="2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словаря,</a:t>
            </a:r>
          </a:p>
          <a:p>
            <a:pPr marL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ru-RU" sz="2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Звуковая культура речи</a:t>
            </a:r>
          </a:p>
          <a:p>
            <a:pPr marL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ru-RU" sz="2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Грамматический строй речи,</a:t>
            </a:r>
          </a:p>
          <a:p>
            <a:pPr marL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ru-RU" sz="2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Связная речь,</a:t>
            </a:r>
          </a:p>
          <a:p>
            <a:pPr marL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ru-RU" sz="23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Интерес к художественной литературе.</a:t>
            </a:r>
            <a:r>
              <a:rPr lang="ru-RU" sz="23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3 до 4 лет добавлен подраздел «Подготовка к обучению грамоте»(знакомить с терминами «звук», «слово» в практическом плане</a:t>
            </a:r>
            <a:r>
              <a:rPr lang="ru-RU" sz="20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000" u="sng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 совокупных задач воспитания 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образовательный области «Речевое развитие» направлено на приобщение детей к ценностям «Культура» и «Красота»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ru-RU" sz="2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-3429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ru-RU" sz="2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4719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47537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+mn-lt"/>
              </a:rPr>
              <a:t>Нормативная база </a:t>
            </a:r>
            <a:r>
              <a:rPr lang="ru-RU" sz="2000" b="1" dirty="0" smtClean="0">
                <a:latin typeface="+mn-lt"/>
              </a:rPr>
              <a:t>организации образовательной </a:t>
            </a:r>
            <a:r>
              <a:rPr lang="ru-RU" sz="2000" b="1" dirty="0">
                <a:latin typeface="+mn-lt"/>
              </a:rPr>
              <a:t>деятельности в ДОО</a:t>
            </a:r>
            <a:br>
              <a:rPr lang="ru-RU" sz="2000" b="1" dirty="0">
                <a:latin typeface="+mn-lt"/>
              </a:rPr>
            </a:br>
            <a:r>
              <a:rPr lang="ru-RU" sz="2000" b="1" dirty="0">
                <a:latin typeface="+mn-lt"/>
              </a:rPr>
              <a:t/>
            </a:r>
            <a:br>
              <a:rPr lang="ru-RU" sz="2000" b="1" dirty="0">
                <a:latin typeface="+mn-lt"/>
              </a:rPr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7305" y="602673"/>
            <a:ext cx="10856495" cy="5850081"/>
          </a:xfrm>
        </p:spPr>
        <p:txBody>
          <a:bodyPr>
            <a:noAutofit/>
          </a:bodyPr>
          <a:lstStyle/>
          <a:p>
            <a:pPr marL="0" indent="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ru-RU" sz="1600" dirty="0" smtClean="0">
                <a:latin typeface="Calibri" panose="020F0502020204030204" pitchFamily="34" charset="0"/>
              </a:rPr>
              <a:t>Федеральный </a:t>
            </a:r>
            <a:r>
              <a:rPr lang="ru-RU" sz="1600" dirty="0">
                <a:latin typeface="Calibri" panose="020F0502020204030204" pitchFamily="34" charset="0"/>
              </a:rPr>
              <a:t>закон от 29 декабря 2012 г. № 273-ФЗ «Об образовании в </a:t>
            </a:r>
            <a:r>
              <a:rPr lang="ru-RU" sz="1600" dirty="0" smtClean="0">
                <a:latin typeface="Calibri" panose="020F0502020204030204" pitchFamily="34" charset="0"/>
              </a:rPr>
              <a:t>Российской Федерации».</a:t>
            </a:r>
            <a:r>
              <a:rPr lang="ru-RU" sz="1600" dirty="0">
                <a:latin typeface="Calibri" panose="020F0502020204030204" pitchFamily="34" charset="0"/>
              </a:rPr>
              <a:t/>
            </a:r>
            <a:br>
              <a:rPr lang="ru-RU" sz="1600" dirty="0">
                <a:latin typeface="Calibri" panose="020F0502020204030204" pitchFamily="34" charset="0"/>
              </a:rPr>
            </a:br>
            <a:r>
              <a:rPr lang="ru-RU" sz="1600" dirty="0">
                <a:latin typeface="Calibri" panose="020F0502020204030204" pitchFamily="34" charset="0"/>
              </a:rPr>
              <a:t>2. </a:t>
            </a:r>
            <a:r>
              <a:rPr lang="ru-RU" sz="1600" dirty="0" smtClean="0">
                <a:latin typeface="Calibri" panose="020F0502020204030204" pitchFamily="34" charset="0"/>
              </a:rPr>
              <a:t> Приказ </a:t>
            </a:r>
            <a:r>
              <a:rPr lang="ru-RU" sz="1600" dirty="0">
                <a:latin typeface="Calibri" panose="020F0502020204030204" pitchFamily="34" charset="0"/>
              </a:rPr>
              <a:t>Министерства образования и науки Российской Федерации от 17 </a:t>
            </a:r>
            <a:r>
              <a:rPr lang="ru-RU" sz="1600" dirty="0" smtClean="0">
                <a:latin typeface="Calibri" panose="020F0502020204030204" pitchFamily="34" charset="0"/>
              </a:rPr>
              <a:t>октября 2013 </a:t>
            </a:r>
            <a:r>
              <a:rPr lang="ru-RU" sz="1600" dirty="0">
                <a:latin typeface="Calibri" panose="020F0502020204030204" pitchFamily="34" charset="0"/>
              </a:rPr>
              <a:t>г. № 1155 «Об утверждении Федерального </a:t>
            </a:r>
            <a:r>
              <a:rPr lang="ru-RU" sz="1600" dirty="0" smtClean="0">
                <a:latin typeface="Calibri" panose="020F0502020204030204" pitchFamily="34" charset="0"/>
              </a:rPr>
              <a:t>государственного образовательного </a:t>
            </a:r>
            <a:r>
              <a:rPr lang="ru-RU" sz="1600" dirty="0">
                <a:latin typeface="Calibri" panose="020F0502020204030204" pitchFamily="34" charset="0"/>
              </a:rPr>
              <a:t>стандарта дошкольного образования».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Приказ  Министерства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просвещения РФ </a:t>
            </a:r>
            <a:r>
              <a:rPr lang="ru-RU" sz="16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8 ноября 2022 г. N 955 </a:t>
            </a:r>
            <a:r>
              <a:rPr lang="ru-RU" sz="1600" dirty="0" smtClean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внесении изменений в некоторые приказы Министерства образования и науки Российской Федерации и Министерства просвещения Российской Федерации, 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(интеллектуальными нарушениями)»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4. Приказ </a:t>
            </a:r>
            <a:r>
              <a:rPr lang="ru-RU" sz="1600" dirty="0">
                <a:latin typeface="Calibri" panose="020F0502020204030204" pitchFamily="34" charset="0"/>
              </a:rPr>
              <a:t>Министерства просвещения РФ от 31 июля 2020 г. № 373 «Об </a:t>
            </a:r>
            <a:r>
              <a:rPr lang="ru-RU" sz="1600" dirty="0" smtClean="0">
                <a:latin typeface="Calibri" panose="020F0502020204030204" pitchFamily="34" charset="0"/>
              </a:rPr>
              <a:t>утверждении Порядка </a:t>
            </a:r>
            <a:r>
              <a:rPr lang="ru-RU" sz="1600" dirty="0">
                <a:latin typeface="Calibri" panose="020F0502020204030204" pitchFamily="34" charset="0"/>
              </a:rPr>
              <a:t>организации и осуществления образовательной деятельности </a:t>
            </a:r>
            <a:r>
              <a:rPr lang="ru-RU" sz="1600" dirty="0" smtClean="0">
                <a:latin typeface="Calibri" panose="020F0502020204030204" pitchFamily="34" charset="0"/>
              </a:rPr>
              <a:t>по основным </a:t>
            </a:r>
            <a:r>
              <a:rPr lang="ru-RU" sz="1600" dirty="0">
                <a:latin typeface="Calibri" panose="020F0502020204030204" pitchFamily="34" charset="0"/>
              </a:rPr>
              <a:t>общеобразовательным программам — образовательным </a:t>
            </a:r>
            <a:r>
              <a:rPr lang="ru-RU" sz="1600" dirty="0" smtClean="0">
                <a:latin typeface="Calibri" panose="020F0502020204030204" pitchFamily="34" charset="0"/>
              </a:rPr>
              <a:t>программам дошкольного </a:t>
            </a:r>
            <a:r>
              <a:rPr lang="ru-RU" sz="1600" dirty="0">
                <a:latin typeface="Calibri" panose="020F0502020204030204" pitchFamily="34" charset="0"/>
              </a:rPr>
              <a:t>образования</a:t>
            </a:r>
            <a:r>
              <a:rPr lang="ru-RU" sz="1600" dirty="0" smtClean="0">
                <a:latin typeface="Calibri" panose="020F0502020204030204" pitchFamily="34" charset="0"/>
              </a:rPr>
              <a:t>».</a:t>
            </a:r>
            <a:endParaRPr lang="ru-RU" sz="1600" dirty="0"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5. Приказ </a:t>
            </a:r>
            <a:r>
              <a:rPr lang="ru-RU" sz="1600" dirty="0">
                <a:latin typeface="Calibri" panose="020F0502020204030204" pitchFamily="34" charset="0"/>
              </a:rPr>
              <a:t>Министерства просвещения РФ от 15 мая 2020 г. № 236 «Об </a:t>
            </a:r>
            <a:r>
              <a:rPr lang="ru-RU" sz="1600" dirty="0" smtClean="0">
                <a:latin typeface="Calibri" panose="020F0502020204030204" pitchFamily="34" charset="0"/>
              </a:rPr>
              <a:t>утверждении Порядка </a:t>
            </a:r>
            <a:r>
              <a:rPr lang="ru-RU" sz="1600" dirty="0">
                <a:latin typeface="Calibri" panose="020F0502020204030204" pitchFamily="34" charset="0"/>
              </a:rPr>
              <a:t>приёма на обучение по образовательным программам дошкольного</a:t>
            </a:r>
            <a:br>
              <a:rPr lang="ru-RU" sz="1600" dirty="0">
                <a:latin typeface="Calibri" panose="020F0502020204030204" pitchFamily="34" charset="0"/>
              </a:rPr>
            </a:br>
            <a:r>
              <a:rPr lang="ru-RU" sz="1600" dirty="0">
                <a:latin typeface="Calibri" panose="020F0502020204030204" pitchFamily="34" charset="0"/>
              </a:rPr>
              <a:t>образования</a:t>
            </a:r>
            <a:r>
              <a:rPr lang="ru-RU" sz="1600" dirty="0" smtClean="0">
                <a:latin typeface="Calibri" panose="020F0502020204030204" pitchFamily="34" charset="0"/>
              </a:rPr>
              <a:t>».</a:t>
            </a:r>
            <a:endParaRPr lang="ru-RU" sz="1600" dirty="0"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600" b="1" dirty="0" smtClean="0">
                <a:latin typeface="Calibri" panose="020F0502020204030204" pitchFamily="34" charset="0"/>
              </a:rPr>
              <a:t>6. Приказ </a:t>
            </a:r>
            <a:r>
              <a:rPr lang="ru-RU" sz="1600" b="1" dirty="0">
                <a:latin typeface="Calibri" panose="020F0502020204030204" pitchFamily="34" charset="0"/>
              </a:rPr>
              <a:t>Министерства просвещения РФ от 25.11.2022 г. № </a:t>
            </a:r>
            <a:r>
              <a:rPr lang="ru-RU" sz="1600" b="1" dirty="0" smtClean="0">
                <a:latin typeface="Calibri" panose="020F0502020204030204" pitchFamily="34" charset="0"/>
              </a:rPr>
              <a:t>1028 «Об </a:t>
            </a:r>
            <a:r>
              <a:rPr lang="ru-RU" sz="1600" b="1" dirty="0">
                <a:latin typeface="Calibri" panose="020F0502020204030204" pitchFamily="34" charset="0"/>
              </a:rPr>
              <a:t>утверждении федеральной образовательной программы </a:t>
            </a:r>
            <a:r>
              <a:rPr lang="ru-RU" sz="1600" b="1" dirty="0" smtClean="0">
                <a:latin typeface="Calibri" panose="020F0502020204030204" pitchFamily="34" charset="0"/>
              </a:rPr>
              <a:t>дошкольного образования».</a:t>
            </a:r>
            <a:endParaRPr lang="ru-RU" sz="1600" b="1" dirty="0"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7. Приказ </a:t>
            </a:r>
            <a:r>
              <a:rPr lang="ru-RU" sz="1600" dirty="0">
                <a:latin typeface="Calibri" panose="020F0502020204030204" pitchFamily="34" charset="0"/>
              </a:rPr>
              <a:t>Министерства просвещения РФ от 24.11.2022 № </a:t>
            </a:r>
            <a:r>
              <a:rPr lang="ru-RU" sz="1600" dirty="0" smtClean="0">
                <a:latin typeface="Calibri" panose="020F0502020204030204" pitchFamily="34" charset="0"/>
              </a:rPr>
              <a:t>1022 </a:t>
            </a:r>
            <a:r>
              <a:rPr lang="ru-RU" sz="1600" b="1" dirty="0">
                <a:latin typeface="Calibri" panose="020F0502020204030204" pitchFamily="34" charset="0"/>
              </a:rPr>
              <a:t>«Об утверждении федеральной адаптированной образовательной </a:t>
            </a:r>
            <a:r>
              <a:rPr lang="ru-RU" sz="1600" b="1" dirty="0" smtClean="0">
                <a:latin typeface="Calibri" panose="020F0502020204030204" pitchFamily="34" charset="0"/>
              </a:rPr>
              <a:t>программы дошкольного </a:t>
            </a:r>
            <a:r>
              <a:rPr lang="ru-RU" sz="1600" b="1" dirty="0">
                <a:latin typeface="Calibri" panose="020F0502020204030204" pitchFamily="34" charset="0"/>
              </a:rPr>
              <a:t>образования для обучающихся с ограниченными </a:t>
            </a:r>
            <a:r>
              <a:rPr lang="ru-RU" sz="1600" b="1" dirty="0" smtClean="0">
                <a:latin typeface="Calibri" panose="020F0502020204030204" pitchFamily="34" charset="0"/>
              </a:rPr>
              <a:t>возможностями</a:t>
            </a:r>
            <a:r>
              <a:rPr lang="en-US" sz="1600" b="1" dirty="0" smtClean="0">
                <a:latin typeface="Calibri" panose="020F0502020204030204" pitchFamily="34" charset="0"/>
              </a:rPr>
              <a:t> </a:t>
            </a:r>
            <a:r>
              <a:rPr lang="ru-RU" sz="1600" b="1" dirty="0" smtClean="0">
                <a:latin typeface="Calibri" panose="020F0502020204030204" pitchFamily="34" charset="0"/>
              </a:rPr>
              <a:t>здоровья</a:t>
            </a:r>
            <a:r>
              <a:rPr lang="ru-RU" sz="1600" b="1" dirty="0">
                <a:latin typeface="Calibri" panose="020F0502020204030204" pitchFamily="34" charset="0"/>
              </a:rPr>
              <a:t>».</a:t>
            </a:r>
            <a:r>
              <a:rPr lang="ru-RU" sz="1600" dirty="0">
                <a:latin typeface="Calibri" panose="020F0502020204030204" pitchFamily="34" charset="0"/>
              </a:rPr>
              <a:t/>
            </a:r>
            <a:br>
              <a:rPr lang="ru-RU" sz="1600" dirty="0">
                <a:latin typeface="Calibri" panose="020F0502020204030204" pitchFamily="34" charset="0"/>
              </a:rPr>
            </a:br>
            <a:r>
              <a:rPr lang="ru-RU" sz="2000" dirty="0">
                <a:solidFill>
                  <a:srgbClr val="003300"/>
                </a:solidFill>
                <a:latin typeface="Calibri" panose="020F0502020204030204" pitchFamily="34" charset="0"/>
              </a:rPr>
              <a:t/>
            </a:r>
            <a:br>
              <a:rPr lang="ru-RU" sz="2000" dirty="0">
                <a:solidFill>
                  <a:srgbClr val="003300"/>
                </a:solidFill>
                <a:latin typeface="Calibri" panose="020F0502020204030204" pitchFamily="34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2493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Содержательный раздел </a:t>
            </a:r>
            <a:r>
              <a:rPr lang="ru-RU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Художественно-этетическое развитие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года 2 лет до 3 лет появляются подразделы: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Приобщение к искусству,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Изобразительная деятельность,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Конструктивная деятельность,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Музыкальная деятельность,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Театрализованная деятельность,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Культурно-досуговая деятельность.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 совокупных задач воспитания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образовательный области «Художественно-этетическое развитие» направлено на приобщение детей к ценностям «Культура», «Красота».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2250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100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Содержательный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Физическое </a:t>
            </a: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2 лет до 3 лет появляются подразделы: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Основная гимнастика (основные движения, общеразвивающие упражнения),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Подвижные игры и игровые упражнения,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основ здорового образа жизни.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 3 до 4 лет добавляется подраздел «Активный отдых»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 5 до 6 лет – подраздел: «Спортивные игры».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 совокупных задач воспитания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образовательный области «Физическое воспитание» направлено на приобщение детей к ценностям «Жизнь», «Здоровье».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714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083"/>
            <a:ext cx="10515600" cy="7585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Содержательный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Вариативные </a:t>
            </a: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формы, способы, методы и средства реализации ФОП (п. 23.2. ФОП)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93618"/>
            <a:ext cx="10515600" cy="5283345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может быть получено в ДОО, а также в </a:t>
            </a:r>
            <a:r>
              <a:rPr lang="ru-RU" sz="1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форме семейного образования </a:t>
            </a:r>
            <a:r>
              <a:rPr lang="ru-RU" sz="18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(ч.4. ст.63. ФЗ от 29.12.2012.г, № 273 –ФЗ «Об образовании в РФ»)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организация может использовать </a:t>
            </a:r>
            <a:r>
              <a:rPr lang="ru-RU" sz="1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сетевую форму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реализации образовательных программ ДО и (или) отдельных компонентов, предусмотренных образовательными программами.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Сетевая форма предполагает возможность освоения обучающимися образовательных программ ДО  с использованием ресурсов нескольких организаций, осуществляющих образовательную деятельность, а также использованием ресурсов нескольких организаций (организации культуры, физкультуры и спорта и др. организации), с которыми устанавливаются договорные отношения.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реализации ОП ДО могут использоваться </a:t>
            </a:r>
            <a:r>
              <a:rPr lang="ru-RU" sz="1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различные образовательные технологии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в том числе дистанционные образовательные технологии, электронное обучение (</a:t>
            </a:r>
            <a:r>
              <a:rPr lang="ru-RU" sz="18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ч.2. ст.13. ФЗ от 29.12.2012.г, № 273 –ФЗ «Об образовании в РФ»),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исключая образовательные технологии, которые могут нанести вред здоровью детей. Применение электронного обучения, дистанционных образовательных технологий, а также работа с электронными средствами обучения при реализации ФОП должна осуществляться в соответствии с требованиями СП 2.4.3648-20 и СанПиН 1.2.3685-21.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Формы, способы, методы и средства реализации ФОП педагог определяет самостоятельно, в соответствии с ФГОС ДО.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732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Содержательный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24.2.</a:t>
            </a: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деятельность организуется как совместная деятельность педагога и ребенка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зависимости от решаемых образовательных задач, желаний детей, образовательных потребностей, педагог может выбрать один или несколько вари антов совместной деятельности: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совместная деятельность педагога с ребенком, где педагог обучает ребенка чему-то новому;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совместная деятельность ребенка с педагогом – равноправные партнеры;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совместная деятельность группы детей под руководством  педагога, который на правах участника деятельности на всех этапах ее выполнения (от планирования до завершения) направляет совместную деятельность группы детей;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 совместная деятельность детей со сверстниками без участия педагога, но по его заданию. Педагог не является участником деятельности, но выступает в роли организатора, актуализируя </a:t>
            </a:r>
            <a:r>
              <a:rPr lang="ru-RU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т.о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лидерские ресурсы самих детей;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  самостоятельная, спонтанно возникающая, совместная деятельность детей без участия педагога. Это могут быть игры детей, изобразительная деятельность, познавательно-исследовательская деятельность.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8026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Содержательный раздел 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24.5. Игра занимает центральное место в жизни ребенка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Игра выполняет различные функции: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обучающую,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познавательную,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воспитательную,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социокультурную,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коммуникативную,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эмоциогенную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развлекательную,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диагностическую,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психотерапевтическую  и др.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5882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Содержательный раздел 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П.24.11</a:t>
            </a: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Согласно требованиям СанПиН 1.2.3685-21 в режиме дня предусмотрено время 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проведения занятий 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Занятие рассматривается как дело, интересное и развивающее; деятельность, направленная на освоение детьми одной или нескольких образовательных областей, или их интеграцию; занятие – форма организации обучения и т.д.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Введение термина «занятие» не означает регламентацию процесса. Термин фиксирует форму образовательной деятельности.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 24.20 Культурные практики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предоставляют ребенку возможность проявить свою </a:t>
            </a:r>
            <a:r>
              <a:rPr lang="ru-RU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субъектность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что способствует развитию разных видов детских инициатив: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игровая практика, познавательно-исследовательская, продуктивная, коммуникативная, речевая и т.д.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Тематику культурных практик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помогают определить детские вопросы, интерес к окружающей действительности, значимые события, неожиданные явления, художественная литература и др.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культурных практик предполагает подгрупповой способ объединения детей.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1195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Содержательный раздел 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26. Особенности взаимодействия педагогического коллектива ДОО с семьями обучающихся дошкольного возраста: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обеспечение единства подходов к воспитанию и обучению детей в условиях ДОО и семьи;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повышение воспитательного потенциала  семьи.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800" u="sng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и содержание работы с семьей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диагностико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-аналитическое направление,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просветительское,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консультационное.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7949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8992"/>
            <a:ext cx="10515600" cy="7377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Содержательный раздел 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П.27. Направления и задачи коррекционно-развивающей работы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70264"/>
            <a:ext cx="10515600" cy="5106699"/>
          </a:xfrm>
        </p:spPr>
        <p:txBody>
          <a:bodyPr>
            <a:normAutofit/>
          </a:bodyPr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u="sn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КРР и (или) инклюзивное образование в ДОО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направлено на: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обеспечение коррекции нарушений развития у различных категорий детей 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(целевые группы), 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включая детей с ООП, в том числе, с ОВЗ и детей-инвалидов; 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оказание им квалифицированной помощи в освоении Программы, их разностороннее развитие  с учетом возрастных и индивидуальных особенностей, социальной адаптации.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КРР объединяет комплекс мер по психолого-педагогическому сопровождению обучающихся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включающий: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психолого-педагогическое обследование, 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проведение индивидуальных и групповых коррекционно-развивающих занятий,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мониторинг динамики их развития.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КРР в ДОО осуществляют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педагоги, педагоги-психологи, учителя-логопеды, учителя-дефектологи и другие квалифицированные специалисты.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0717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8992"/>
            <a:ext cx="10515600" cy="7377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Содержательный раздел 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П.27. Направления и задачи коррекционно-развивающей работы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327" y="976746"/>
            <a:ext cx="10813473" cy="5200217"/>
          </a:xfrm>
        </p:spPr>
        <p:txBody>
          <a:bodyPr>
            <a:normAutofit/>
          </a:bodyPr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50816" y="4795377"/>
            <a:ext cx="5673436" cy="1225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Методический </a:t>
            </a:r>
            <a:r>
              <a:rPr lang="ru-R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инструментарий для диагностических</a:t>
            </a:r>
            <a:r>
              <a:rPr lang="ru-RU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коррекционно-развивающих и просветительских задач программы КРР.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191" y="3065634"/>
            <a:ext cx="5688061" cy="13484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591" y="1556723"/>
            <a:ext cx="5688061" cy="112763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40327" y="953516"/>
            <a:ext cx="11523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ДОО имеет </a:t>
            </a:r>
            <a:r>
              <a:rPr lang="ru-RU" dirty="0">
                <a:solidFill>
                  <a:srgbClr val="FF0000"/>
                </a:solidFill>
              </a:rPr>
              <a:t>право и возможность </a:t>
            </a:r>
            <a:r>
              <a:rPr lang="ru-RU" dirty="0"/>
              <a:t>разработать программу KPP, </a:t>
            </a:r>
            <a:r>
              <a:rPr lang="ru-RU" dirty="0" smtClean="0"/>
              <a:t>которая  может </a:t>
            </a:r>
            <a:r>
              <a:rPr lang="ru-RU" dirty="0"/>
              <a:t>включать: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43503" y="1720826"/>
            <a:ext cx="5567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диагностических </a:t>
            </a:r>
            <a:r>
              <a:rPr lang="ru-RU" dirty="0"/>
              <a:t>и коррекционных мероприятий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96478" y="3174858"/>
            <a:ext cx="5567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Рабочие программы КРР</a:t>
            </a:r>
            <a:r>
              <a:rPr lang="ru-R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обучающимися различных целевых групп</a:t>
            </a:r>
            <a:r>
              <a:rPr lang="ru-RU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имеющих различные ООП и стартовые условия освоения Программы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885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8992"/>
            <a:ext cx="10515600" cy="7377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Содержательный раздел 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П.27. Направления и задачи коррекционно-развивающей работы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70264"/>
            <a:ext cx="10515600" cy="5106699"/>
          </a:xfrm>
        </p:spPr>
        <p:txBody>
          <a:bodyPr>
            <a:normAutofit/>
          </a:bodyPr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КРР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организуется: 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по обоснованному запросу педагогов и родителей (законных представителей),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на основе результатов психологической диагностики,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на основании рекомендаций ППК.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КРР организуется в форме групповых и (или) индивидуальных коррекционно-развивающих занятий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1" dirty="0"/>
              <a:t> КРР осуществляется в соответствии с ФАОП </a:t>
            </a:r>
            <a:r>
              <a:rPr lang="ru-RU" sz="2000" b="1" dirty="0" smtClean="0"/>
              <a:t>ДО </a:t>
            </a:r>
            <a:r>
              <a:rPr lang="ru-RU" sz="2000" b="1" dirty="0">
                <a:solidFill>
                  <a:prstClr val="black"/>
                </a:solidFill>
              </a:rPr>
              <a:t>для соответствующих целевых групп</a:t>
            </a:r>
            <a:r>
              <a:rPr lang="ru-RU" sz="2000" b="1" dirty="0" smtClean="0"/>
              <a:t>.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34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latin typeface="Calibri" panose="020F0502020204030204" pitchFamily="34" charset="0"/>
              </a:rPr>
              <a:t>Нормативная база организации образовательной деятельности в ДОО.</a:t>
            </a:r>
            <a:br>
              <a:rPr lang="ru-RU" sz="2000" b="1" dirty="0">
                <a:latin typeface="Calibri" panose="020F0502020204030204" pitchFamily="34" charset="0"/>
              </a:rPr>
            </a:br>
            <a:r>
              <a:rPr lang="ru-RU" sz="2000" b="1" dirty="0">
                <a:latin typeface="Calibri" panose="020F0502020204030204" pitchFamily="34" charset="0"/>
              </a:rPr>
              <a:t>Санитарное законодательство </a:t>
            </a:r>
            <a:br>
              <a:rPr lang="ru-RU" sz="2000" b="1" dirty="0">
                <a:latin typeface="Calibri" panose="020F0502020204030204" pitchFamily="34" charset="0"/>
              </a:rPr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>
                <a:solidFill>
                  <a:srgbClr val="003300"/>
                </a:solidFill>
                <a:latin typeface="Calibri" panose="020F0502020204030204" pitchFamily="34" charset="0"/>
              </a:rPr>
              <a:t>Постановление Главного государственного санитарного врача </a:t>
            </a:r>
            <a:r>
              <a:rPr lang="ru-RU" sz="20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Российской Федерации </a:t>
            </a:r>
            <a:r>
              <a:rPr lang="ru-RU" sz="2000" dirty="0">
                <a:solidFill>
                  <a:srgbClr val="003300"/>
                </a:solidFill>
                <a:latin typeface="Calibri" panose="020F0502020204030204" pitchFamily="34" charset="0"/>
              </a:rPr>
              <a:t>от 28.09.2020 № 28 СП </a:t>
            </a:r>
            <a:r>
              <a:rPr lang="ru-RU" sz="20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2.4.3648-20 «Санитарно-эпидемиологические </a:t>
            </a:r>
            <a:r>
              <a:rPr lang="ru-RU" sz="2000" dirty="0">
                <a:solidFill>
                  <a:srgbClr val="003300"/>
                </a:solidFill>
                <a:latin typeface="Calibri" panose="020F0502020204030204" pitchFamily="34" charset="0"/>
              </a:rPr>
              <a:t>требования к организации воспитания </a:t>
            </a:r>
            <a:r>
              <a:rPr lang="ru-RU" sz="20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и обучения</a:t>
            </a:r>
            <a:r>
              <a:rPr lang="ru-RU" sz="2000" dirty="0">
                <a:solidFill>
                  <a:srgbClr val="003300"/>
                </a:solidFill>
                <a:latin typeface="Calibri" panose="020F0502020204030204" pitchFamily="34" charset="0"/>
              </a:rPr>
              <a:t>, отдыха и оздоровления детей и молодёжи»</a:t>
            </a:r>
            <a:br>
              <a:rPr lang="ru-RU" sz="2000" dirty="0">
                <a:solidFill>
                  <a:srgbClr val="003300"/>
                </a:solidFill>
                <a:latin typeface="Calibri" panose="020F0502020204030204" pitchFamily="34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II</a:t>
            </a:r>
            <a:r>
              <a:rPr 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I</a:t>
            </a:r>
            <a:r>
              <a:rPr lang="ru-RU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. </a:t>
            </a:r>
            <a:r>
              <a:rPr lang="ru-RU" sz="2000" dirty="0">
                <a:solidFill>
                  <a:srgbClr val="FF0000"/>
                </a:solidFill>
                <a:latin typeface="Calibri" panose="020F0502020204030204" pitchFamily="34" charset="0"/>
              </a:rPr>
              <a:t>Требования в отношении отдельных видов осуществляемой</a:t>
            </a:r>
            <a:br>
              <a:rPr lang="ru-RU" sz="2000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ru-RU" sz="2000" dirty="0">
                <a:solidFill>
                  <a:srgbClr val="FF0000"/>
                </a:solidFill>
                <a:latin typeface="Calibri" panose="020F0502020204030204" pitchFamily="34" charset="0"/>
              </a:rPr>
              <a:t>хозяйствующими субъектами деятельности (п. 3.1</a:t>
            </a:r>
            <a:r>
              <a:rPr lang="ru-RU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).</a:t>
            </a:r>
            <a:r>
              <a:rPr 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</a:rPr>
              <a:t>(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Нормативы использования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эл.средств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 со старшей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группы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  <a:r>
              <a:rPr lang="ru-RU" sz="2000" dirty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ru-RU" sz="2000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ru-RU" sz="1800" dirty="0">
                <a:solidFill>
                  <a:srgbClr val="003300"/>
                </a:solidFill>
                <a:latin typeface="ArialMT"/>
              </a:rPr>
              <a:t>Правила введены с 1 января 2021 г. и действуют до 1 января 2027 </a:t>
            </a:r>
            <a:r>
              <a:rPr lang="ru-RU" sz="1800" dirty="0" smtClean="0">
                <a:solidFill>
                  <a:srgbClr val="003300"/>
                </a:solidFill>
                <a:latin typeface="ArialMT"/>
              </a:rPr>
              <a:t>г.</a:t>
            </a:r>
            <a:endParaRPr lang="en-US" sz="1800" dirty="0" smtClean="0">
              <a:solidFill>
                <a:srgbClr val="003300"/>
              </a:solidFill>
              <a:latin typeface="ArialMT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Постановление </a:t>
            </a:r>
            <a:r>
              <a:rPr lang="ru-RU" sz="2000" dirty="0">
                <a:solidFill>
                  <a:srgbClr val="003300"/>
                </a:solidFill>
                <a:latin typeface="Calibri" panose="020F0502020204030204" pitchFamily="34" charset="0"/>
              </a:rPr>
              <a:t>Главного государственного санитарного врача Российской</a:t>
            </a:r>
            <a:br>
              <a:rPr lang="ru-RU" sz="2000" dirty="0">
                <a:solidFill>
                  <a:srgbClr val="003300"/>
                </a:solidFill>
                <a:latin typeface="Calibri" panose="020F0502020204030204" pitchFamily="34" charset="0"/>
              </a:rPr>
            </a:br>
            <a:r>
              <a:rPr lang="ru-RU" sz="2000" dirty="0">
                <a:solidFill>
                  <a:srgbClr val="003300"/>
                </a:solidFill>
                <a:latin typeface="Calibri" panose="020F0502020204030204" pitchFamily="34" charset="0"/>
              </a:rPr>
              <a:t>Федерации от 28.01.2021 № 2 «Об утверждении санитарных правил и норм</a:t>
            </a:r>
            <a:br>
              <a:rPr lang="ru-RU" sz="2000" dirty="0">
                <a:solidFill>
                  <a:srgbClr val="003300"/>
                </a:solidFill>
                <a:latin typeface="Calibri" panose="020F0502020204030204" pitchFamily="34" charset="0"/>
              </a:rPr>
            </a:br>
            <a:r>
              <a:rPr lang="ru-RU" sz="2000" dirty="0">
                <a:solidFill>
                  <a:srgbClr val="003300"/>
                </a:solidFill>
                <a:latin typeface="Calibri" panose="020F0502020204030204" pitchFamily="34" charset="0"/>
              </a:rPr>
              <a:t>СанПиН 1.2.3685-21 "Гигиенические нормативы и требования к</a:t>
            </a:r>
            <a:br>
              <a:rPr lang="ru-RU" sz="2000" dirty="0">
                <a:solidFill>
                  <a:srgbClr val="003300"/>
                </a:solidFill>
                <a:latin typeface="Calibri" panose="020F0502020204030204" pitchFamily="34" charset="0"/>
              </a:rPr>
            </a:br>
            <a:r>
              <a:rPr lang="ru-RU" sz="2000" dirty="0">
                <a:solidFill>
                  <a:srgbClr val="003300"/>
                </a:solidFill>
                <a:latin typeface="Calibri" panose="020F0502020204030204" pitchFamily="34" charset="0"/>
              </a:rPr>
              <a:t>обеспечению безопасности и (или) безвредности для человека факторов</a:t>
            </a:r>
            <a:br>
              <a:rPr lang="ru-RU" sz="2000" dirty="0">
                <a:solidFill>
                  <a:srgbClr val="003300"/>
                </a:solidFill>
                <a:latin typeface="Calibri" panose="020F0502020204030204" pitchFamily="34" charset="0"/>
              </a:rPr>
            </a:br>
            <a:r>
              <a:rPr lang="ru-RU" sz="2000" dirty="0">
                <a:solidFill>
                  <a:srgbClr val="003300"/>
                </a:solidFill>
                <a:latin typeface="Calibri" panose="020F0502020204030204" pitchFamily="34" charset="0"/>
              </a:rPr>
              <a:t>среды обитания"»</a:t>
            </a:r>
            <a:br>
              <a:rPr lang="ru-RU" sz="2000" dirty="0">
                <a:solidFill>
                  <a:srgbClr val="003300"/>
                </a:solidFill>
                <a:latin typeface="Calibri" panose="020F0502020204030204" pitchFamily="34" charset="0"/>
              </a:rPr>
            </a:br>
            <a:r>
              <a:rPr lang="ru-RU" sz="2000" dirty="0">
                <a:solidFill>
                  <a:srgbClr val="FF0000"/>
                </a:solidFill>
                <a:latin typeface="Calibri" panose="020F0502020204030204" pitchFamily="34" charset="0"/>
              </a:rPr>
              <a:t>Таблица 6.6. Требования к организации образовательного процесса.</a:t>
            </a:r>
            <a:br>
              <a:rPr lang="ru-RU" sz="2000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sz="2000" dirty="0" smtClean="0">
                <a:latin typeface="Calibri" panose="020F0502020204030204" pitchFamily="34" charset="0"/>
              </a:rPr>
              <a:t>(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Вводится занятие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3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84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Содержательный раздел 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образовательной практике определяются следующие категории целевых групп:</a:t>
            </a:r>
            <a:endParaRPr lang="ru-RU" sz="1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6745"/>
            <a:ext cx="10515600" cy="5200218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Нормотипичные дети с нормативным кризисом развития;</a:t>
            </a: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Обучающиеся с ООП:</a:t>
            </a: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 ОВЗ и (или)инвалидностью, </a:t>
            </a: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получившие статус в порядке, установленном законодательством РФ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обучающиеся по индивидуальному учебному плану (учебному расписанию) на основании медицинского заключения (дети, находящиеся под диспансерным наблюдением, в том числе часто болеющие дети); часто болеющие дети – не связаны с врожденными наследственными состояниями;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обучающиеся, испытывающие трудности в освоении ОП, развитии, социальной адаптации;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одаренные обучающиеся;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3) дети и (или) семьи, находящиеся в трудной жизненной ситуации, признанные таковыми в нормативно установленном порядке;</a:t>
            </a: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4) дети и (или) семьи, находящиеся в социально опасном положении (безнадзорные, беспризорные, склонные к бродяжничеству), признанные таковыми</a:t>
            </a:r>
            <a:r>
              <a:rPr lang="ru-RU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нормативно установленном порядке;</a:t>
            </a: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5) обучающиеся «группы риска»: проявляющие комплекс выраженных факторов риска негативных проявлений (импульсивность, агрессивность, неустойчивая или крайне низкая (завышенная) самооценка, завышенный уровень притязаний).</a:t>
            </a:r>
            <a:endParaRPr lang="ru-RU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8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Далее в п.28. описано содержание КРР на уровне ДОО.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3287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781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Содержательный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П.28.8</a:t>
            </a: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Направленность КРР с </a:t>
            </a:r>
            <a:r>
              <a:rPr lang="ru-RU" sz="2000" b="1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билингвальными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обучающимися, детьми мигрантов, 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39191"/>
            <a:ext cx="10515600" cy="433777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испытывающими трудности с пониманием государственного языка РФ на дошкольном уровне образования:</a:t>
            </a:r>
          </a:p>
          <a:p>
            <a:pPr algn="just">
              <a:lnSpc>
                <a:spcPct val="107000"/>
              </a:lnSpc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развитие коммуникативных навыков, чувствительности к эмоциональному состоянию сверстника;</a:t>
            </a:r>
          </a:p>
          <a:p>
            <a:pPr algn="just">
              <a:lnSpc>
                <a:spcPct val="107000"/>
              </a:lnSpc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формирование уверенного поведения и социальной успешности;</a:t>
            </a:r>
          </a:p>
          <a:p>
            <a:pPr algn="just">
              <a:lnSpc>
                <a:spcPct val="107000"/>
              </a:lnSpc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коррекцию деструктивных эмоциональных состояний в новой языковой и культурной среде;</a:t>
            </a:r>
          </a:p>
          <a:p>
            <a:pPr algn="just">
              <a:lnSpc>
                <a:spcPct val="107000"/>
              </a:lnSpc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создание атмосферы доброжелательности и уважения к ребенку.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Психолого-педагогическое сопровождение детей данной целевой группы может осуществляться в контексте общей программы адаптации.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случае </a:t>
            </a: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выраженных проблем 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его включение в программу КРР может быть осуществлено на основе </a:t>
            </a:r>
            <a:r>
              <a:rPr lang="ru-RU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заключения ППК.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5443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118" y="0"/>
            <a:ext cx="11415453" cy="1330035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Содержательный раздел 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П.29. </a:t>
            </a:r>
            <a:r>
              <a:rPr lang="ru-RU" sz="1600" b="1" dirty="0" smtClean="0"/>
              <a:t>Федеральная </a:t>
            </a:r>
            <a:r>
              <a:rPr lang="ru-RU" sz="1600" b="1" dirty="0"/>
              <a:t>рабочая программа воспитания</a:t>
            </a:r>
            <a:br>
              <a:rPr lang="ru-RU" sz="1600" b="1" dirty="0"/>
            </a:br>
            <a:r>
              <a:rPr lang="ru-RU" sz="1400" dirty="0" smtClean="0">
                <a:latin typeface="+mn-lt"/>
              </a:rPr>
              <a:t>Федеральная </a:t>
            </a:r>
            <a:r>
              <a:rPr lang="ru-RU" sz="1400" dirty="0">
                <a:latin typeface="+mn-lt"/>
              </a:rPr>
              <a:t>рабочая программа воспитания в ФОП До дублирует текст Примерной программы </a:t>
            </a:r>
            <a:r>
              <a:rPr lang="ru-RU" sz="1400" dirty="0" smtClean="0">
                <a:latin typeface="+mn-lt"/>
              </a:rPr>
              <a:t>воспитания</a:t>
            </a:r>
            <a:r>
              <a:rPr lang="ru-RU" sz="1400" dirty="0">
                <a:latin typeface="+mn-lt"/>
              </a:rPr>
              <a:t> </a:t>
            </a:r>
            <a:r>
              <a:rPr lang="ru-RU" sz="1400" dirty="0" smtClean="0">
                <a:latin typeface="+mn-lt"/>
              </a:rPr>
              <a:t>(примерная </a:t>
            </a:r>
            <a:r>
              <a:rPr lang="ru-RU" sz="1400" dirty="0">
                <a:latin typeface="+mn-lt"/>
              </a:rPr>
              <a:t>рабочая программа воспитания от 01.07.2021 </a:t>
            </a:r>
            <a:r>
              <a:rPr lang="ru-RU" sz="1400" dirty="0" smtClean="0">
                <a:latin typeface="+mn-lt"/>
              </a:rPr>
              <a:t>№ </a:t>
            </a:r>
            <a:r>
              <a:rPr lang="ru-RU" sz="1400" dirty="0">
                <a:latin typeface="+mn-lt"/>
              </a:rPr>
              <a:t>2/21). </a:t>
            </a:r>
            <a:r>
              <a:rPr lang="ru-RU" sz="1400" u="sng" dirty="0" smtClean="0">
                <a:solidFill>
                  <a:srgbClr val="222222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u="sng" dirty="0">
                <a:solidFill>
                  <a:srgbClr val="222222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</a:t>
            </a:r>
            <a:r>
              <a:rPr lang="ru-RU" sz="1400" u="sng" dirty="0" smtClean="0">
                <a:solidFill>
                  <a:srgbClr val="222222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ФОП</a:t>
            </a:r>
            <a:r>
              <a:rPr lang="ru-RU" sz="1400" dirty="0" smtClean="0">
                <a:solidFill>
                  <a:srgbClr val="222222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222222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400" dirty="0" smtClean="0">
                <a:solidFill>
                  <a:srgbClr val="222222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поместили федеральный </a:t>
            </a:r>
            <a:r>
              <a:rPr lang="ru-RU" sz="1400" dirty="0">
                <a:solidFill>
                  <a:srgbClr val="222222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календарный план воспитательной работы. </a:t>
            </a:r>
            <a:r>
              <a:rPr lang="ru-RU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400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020846"/>
              </p:ext>
            </p:extLst>
          </p:nvPr>
        </p:nvGraphicFramePr>
        <p:xfrm>
          <a:off x="751840" y="1330034"/>
          <a:ext cx="10601960" cy="4917952"/>
        </p:xfrm>
        <a:graphic>
          <a:graphicData uri="http://schemas.openxmlformats.org/drawingml/2006/table">
            <a:tbl>
              <a:tblPr firstRow="1" firstCol="1" bandRow="1"/>
              <a:tblGrid>
                <a:gridCol w="2779407"/>
                <a:gridCol w="7822553"/>
              </a:tblGrid>
              <a:tr h="311544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50897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Пояснительная записка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сведения о программе, разъяснение основных терминов и понятий, которые используете в программе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88486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задачи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воспитания;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воспитания: (патриотическое, духовно-нравственное, социальное, познавательное,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физическое и оздоровительное, трудовое, эстетическое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); цели, ценности, содержание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 ориентиры воспитания (требования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планируемым результатам освоения рабочей программы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воспитания)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593712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Содержательный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Уклад ОО (цель, смыслы, принципы, образ ДОО, ключевые правила, традиции, особенности РППС, </a:t>
                      </a:r>
                      <a:r>
                        <a:rPr lang="ru-RU" sz="14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социокультурный</a:t>
                      </a:r>
                      <a:r>
                        <a:rPr lang="ru-RU" sz="14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контекст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Общности ОО;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воспитания в образовательных областях ;</a:t>
                      </a: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Формы совместной деятельности в ОО, работа с родителями ;</a:t>
                      </a: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События,  организация ППС;</a:t>
                      </a: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Социальное партнерство.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73313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Организационный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кадровое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воспитательного процесса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нормативно-методическое обеспечение реализации рабочей программы воспитания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условиям работы 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особыми категориями детей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календарный план воспитательной работы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95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152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 30. Организационный </a:t>
            </a:r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ФОП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252441"/>
              </p:ext>
            </p:extLst>
          </p:nvPr>
        </p:nvGraphicFramePr>
        <p:xfrm>
          <a:off x="838200" y="946484"/>
          <a:ext cx="10515600" cy="5005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305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2957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Организационный раздел ФОП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1162"/>
            <a:ext cx="10515600" cy="4351338"/>
          </a:xfrm>
        </p:spPr>
        <p:txBody>
          <a:bodyPr>
            <a:normAutofit/>
          </a:bodyPr>
          <a:lstStyle/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 30. Психолого-педагогические условия реализации ФОП. Их 17. Они соответствуют ФГОС ДО.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П.31. Особенности организации развивающей предметно-пространственной среды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ФОП не выдвигает жестких требований к организации РППС и оставляет за ДОО право самостоятельного проектирования РППС.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РППС должна соответствовать: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требованиям ФГОС ДО;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образовательной программе ДОО;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материально-техническим и медико-социальным условиям пребывания детей в ДОО;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возрастным особенностям;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воспитывающему характеру обучения в ДОО;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требованиям безопасности и надежности.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043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7346"/>
            <a:ext cx="10515600" cy="467591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Организационный </a:t>
            </a:r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</a:t>
            </a:r>
            <a:r>
              <a:rPr lang="ru-RU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ФОП</a:t>
            </a:r>
            <a:br>
              <a:rPr lang="ru-RU" sz="20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155" y="613063"/>
            <a:ext cx="10844645" cy="5563899"/>
          </a:xfrm>
        </p:spPr>
        <p:txBody>
          <a:bodyPr>
            <a:noAutofit/>
          </a:bodyPr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 31.11. В ДОО должны быть созданы условия для информатизации образовательного процесса</a:t>
            </a:r>
            <a:r>
              <a:rPr lang="ru-RU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Желательно наличие в группах информационно-коммуникационных технологий для использования в образовательном процессе.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оснащении могут быть использованы элементы цифровой образовательной среды, интерактивные площадки как пространство сотрудничества ребенка и взрослого (</a:t>
            </a:r>
            <a:r>
              <a:rPr lang="ru-RU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кванториумы</a:t>
            </a:r>
            <a:r>
              <a:rPr lang="ru-RU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мультстудии</a:t>
            </a:r>
            <a:r>
              <a:rPr lang="ru-RU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роботизированные и технические игрушки и др.).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П.32. Материально-техническое обеспечение ФОП, обеспеченность методическими материалами и средствами обучения и воспитания</a:t>
            </a:r>
            <a:r>
              <a:rPr lang="ru-RU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ДОО должна иметь необходимое оснащение и оборудование для всех видов воспитательной и образовательной деятельности обучающихся(в том числе для детей с ОВЗ и детей-инвалидов), педагогической, административной и хозяйственной деятельности.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П.32.5</a:t>
            </a:r>
            <a:r>
              <a:rPr lang="ru-RU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оставляет за ДОО право самостоятельного подбора необходимых средств обучения, оборудования, материалов, исходя из особенностей ОП.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П.32.6. В зависимости от возможностей, ДОО может создавать условия для материально-технического оснащения дополнительных помещений: детских библиотек и видеотек, компьютерно-игровых комплексов, дизайн-студий, театральных студий, мастерских, </a:t>
            </a:r>
            <a:r>
              <a:rPr lang="ru-RU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мультстудий</a:t>
            </a:r>
            <a:r>
              <a:rPr lang="ru-RU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6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кванториумов</a:t>
            </a:r>
            <a:r>
              <a:rPr lang="ru-RU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игротек, зимних садов, музеев, тренажерных залов, фито-баров, саун и соляных пещер и др.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 32.7. ФОП предусматривает необходимость в специальном оснащении и оборудовании для организации образовательного  процесса с детьми с ОВЗ и детьми-инвалидами.</a:t>
            </a: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 33. Примерный перечень литературных, музыкальных, художественных, анимационных произведений для реализации ФОП.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дан по всем названным направлениям в соответствии с возрастными группами детей.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9177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0555"/>
            <a:ext cx="10515600" cy="6234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Организационный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П.34</a:t>
            </a: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Кадровые условия реализации ФОП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8082"/>
            <a:ext cx="10515600" cy="489888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Реализация ОП обеспечивается квалифицированными педагогами, наименование должностей которых должно соответствовать номенклатуре должностей педагогических работников организаций, осуществляющих образовательную деятельность; должностей руководителей ОО, утвержденной постановлением Правительства РФ от 21 февраля 2022 г. № 225.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Необходимо сопровождение ФОП педагогическими и учебно-вспомогательными работниками в течение всего времени  ее реализации в ДОО, или группе.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 вправе применять сетевые формы реализации ФОП или отдельных ее компонентов, для чего может быть задействован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адровый состав других организаций, участвующих в сетевом взаимодействии.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ДОО самостоятельно устанавливает штатное расписание, осуществляет прием на работу, расторжение трудовых договоров. Руководитель вправе заключать договора гражданско-правового характера и совершать иные действия в рамках своих полномочий.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ДОО должна создавать условия для профессионального развития педагогических и руководящих кадров, в </a:t>
            </a:r>
            <a:r>
              <a:rPr lang="ru-RU" sz="1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реализации права педагогов на получение дополнительного профессионального образования не реже одного раза в три  года за счет средств ДОО и (или) учредителя.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6635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Организационный раздел 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35. Примерный режим и распорядок дня в дошкольных группах</a:t>
            </a: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Устанавливается с учетом требований СанПиН 1.2.3685-21.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П.35.12. Требования и показатели организации образовательного процесса и режима дня. Указаны нормативы начала занятий  для всех возрастов – не ранее 8.00., окончание занятий – не позднее 17.00.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Указана длительность занятий, суммарная дневная образовательная нагрузка (с.222); количество приемов пищи; режим сна и бодрствования; примерный режим в каждой возрастной группе в теплый и холодный периоды.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0655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Организационный раздел </a:t>
            </a: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П.36</a:t>
            </a: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Федеральный календарный план воспитательной работы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 является единым для ДОО.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ДОО вправе наряду с Планом проводить иные мероприятия согласно Программе воспитания.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П.36.4. Примерный перечень основных государственных и народных праздников, памятных дат в календарном плане воспитательной работы в ДОО.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 события и праздники расписаны по месяцам.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6476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430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/>
              <a:t>36.4. Примерный перечень основных государственных и народных праздников, памятных дат в календарном плане воспитательной работы в ДОО.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5410"/>
            <a:ext cx="10515600" cy="5943600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27 января: День снятия блокады Ленинграда; День освобождения Красной армией крупнейшего «лагеря смерти» </a:t>
            </a:r>
            <a:r>
              <a:rPr lang="ru-RU" sz="1400" dirty="0" err="1" smtClean="0"/>
              <a:t>Аушвиц-Биркенау</a:t>
            </a:r>
            <a:r>
              <a:rPr lang="ru-RU" sz="1400" dirty="0" smtClean="0"/>
              <a:t> (Освенцима) - День памяти жертв Холокоста (рекомендуется включать в план воспитательной работы с дошкольниками регионально и/или ситуативно).</a:t>
            </a:r>
            <a:br>
              <a:rPr lang="ru-RU" sz="1400" dirty="0" smtClean="0"/>
            </a:br>
            <a:r>
              <a:rPr lang="ru-RU" sz="1400" b="1" dirty="0" smtClean="0"/>
              <a:t>2 февраля</a:t>
            </a:r>
            <a:r>
              <a:rPr lang="ru-RU" sz="1400" dirty="0" smtClean="0"/>
              <a:t>: День разгрома советскими войсками немецко-фашистских войск в Сталинградской битве (рекомендуется включать в план воспитательной работы с дошкольниками регионально и/или ситуативно);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8 февраля: День российской науки;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15 февраля: День памяти о россиянах, исполнявших служебный долг за пределами Отечества;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21 февраля: Международный день родного языка;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23 февраля: День защитника Отечества.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/>
              <a:t>Март: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8 марта: Международный женский день;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18 марта: День воссоединения Крыма с Россией (рекомендуется включать в план воспитательной работы с дошкольниками регионально и/или ситуативно);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27 марта: Всемирный день театра.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/>
              <a:t>Апрель: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12 апреля: День космонавтики;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/>
              <a:t>Май: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1 мая: Праздник Весны и Труда;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9 мая: День Победы;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19 мая: День детских общественных организаций России;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24 мая: День славянской письменности и культуры.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/>
              <a:t>Июнь: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1 июня: День защиты детей;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б июня: День русского языка;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12 июня: День России;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22 июня: День памяти и скорби.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endParaRPr lang="ru-RU" sz="1400" dirty="0" smtClean="0"/>
          </a:p>
          <a:p>
            <a:pPr>
              <a:lnSpc>
                <a:spcPct val="100000"/>
              </a:lnSpc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4857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6255"/>
            <a:ext cx="10515600" cy="1518166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Calibri" panose="020F0502020204030204" pitchFamily="34" charset="0"/>
              </a:rPr>
              <a:t>Основания разработки федеральной программы</a:t>
            </a:r>
            <a:br>
              <a:rPr lang="ru-RU" sz="2000" b="1" dirty="0">
                <a:latin typeface="Calibri" panose="020F0502020204030204" pitchFamily="34" charset="0"/>
              </a:rPr>
            </a:b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закон от 24.09.22.№ 371-ФЗ «О внесении изменений в Федеральный закон Об образовании в Российской Федерации » и статью 1 Федерального закона «Об обязательных требованиях в Российской Федерации»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84421"/>
            <a:ext cx="10515600" cy="4492542"/>
          </a:xfrm>
        </p:spPr>
        <p:txBody>
          <a:bodyPr>
            <a:normAutofit fontScale="92500" lnSpcReduction="10000"/>
          </a:bodyPr>
          <a:lstStyle/>
          <a:p>
            <a:pPr marL="0">
              <a:lnSpc>
                <a:spcPct val="110000"/>
              </a:lnSpc>
              <a:spcBef>
                <a:spcPts val="0"/>
              </a:spcBef>
            </a:pPr>
            <a:endParaRPr lang="en-US" sz="19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sz="19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П.3) в статье 12:</a:t>
            </a:r>
            <a:endParaRPr lang="ru-RU" sz="1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sz="1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в части 6 слова «с учетом соответствующих примерных образовательных программ дошкольного образования» </a:t>
            </a:r>
            <a:r>
              <a:rPr lang="ru-RU" sz="19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заменить </a:t>
            </a:r>
            <a:r>
              <a:rPr lang="ru-RU" sz="1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словами «</a:t>
            </a:r>
            <a:r>
              <a:rPr lang="ru-RU" sz="19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соответствующей федеральной образовательной программой дошкольного образования</a:t>
            </a:r>
            <a:r>
              <a:rPr lang="ru-RU" sz="1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дополнить предложением следующего содержания: «Содержание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образования»;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sz="19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П. 8) часть 2 статьи 28 изложить в следующей редакции:</a:t>
            </a:r>
            <a:endParaRPr lang="ru-RU" sz="1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sz="19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образовательные организации при реализации образовательных программ свободны в определении содержания образования, выборе образовательных технологий, а также в выборе учебно-методического обеспечения, если иное не установлено настоящим Федеральным законом. </a:t>
            </a:r>
            <a:endParaRPr lang="ru-RU" sz="1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333333"/>
                </a:solidFill>
                <a:latin typeface="Calibri" panose="020F0502020204030204" pitchFamily="34" charset="0"/>
              </a:rPr>
              <a:t> </a:t>
            </a:r>
            <a:r>
              <a:rPr lang="ru-RU" sz="2000" dirty="0">
                <a:solidFill>
                  <a:srgbClr val="333333"/>
                </a:solidFill>
                <a:latin typeface="Calibri" panose="020F0502020204030204" pitchFamily="34" charset="0"/>
              </a:rPr>
              <a:t>Основные общеобразовательные программы подлежат приведению в соответствие с</a:t>
            </a:r>
            <a:br>
              <a:rPr lang="ru-RU" sz="2000" dirty="0">
                <a:solidFill>
                  <a:srgbClr val="333333"/>
                </a:solidFill>
                <a:latin typeface="Calibri" panose="020F0502020204030204" pitchFamily="34" charset="0"/>
              </a:rPr>
            </a:br>
            <a:r>
              <a:rPr lang="ru-RU" sz="2000" dirty="0" smtClean="0">
                <a:solidFill>
                  <a:srgbClr val="333333"/>
                </a:solidFill>
                <a:latin typeface="Calibri" panose="020F0502020204030204" pitchFamily="34" charset="0"/>
              </a:rPr>
              <a:t>федеральными основными </a:t>
            </a:r>
            <a:r>
              <a:rPr lang="ru-RU" sz="2000" dirty="0">
                <a:solidFill>
                  <a:srgbClr val="333333"/>
                </a:solidFill>
                <a:latin typeface="Calibri" panose="020F0502020204030204" pitchFamily="34" charset="0"/>
              </a:rPr>
              <a:t>общеобразовательными программами не позднее 1 сентября</a:t>
            </a:r>
            <a:br>
              <a:rPr lang="ru-RU" sz="2000" dirty="0">
                <a:solidFill>
                  <a:srgbClr val="333333"/>
                </a:solidFill>
                <a:latin typeface="Calibri" panose="020F0502020204030204" pitchFamily="34" charset="0"/>
              </a:rPr>
            </a:br>
            <a:r>
              <a:rPr lang="ru-RU" sz="2000" dirty="0">
                <a:solidFill>
                  <a:srgbClr val="333333"/>
                </a:solidFill>
                <a:latin typeface="Calibri" panose="020F0502020204030204" pitchFamily="34" charset="0"/>
              </a:rPr>
              <a:t>2023 года».</a:t>
            </a:r>
            <a:br>
              <a:rPr lang="ru-RU" sz="2000" dirty="0">
                <a:solidFill>
                  <a:srgbClr val="333333"/>
                </a:solidFill>
                <a:latin typeface="Calibri" panose="020F0502020204030204" pitchFamily="34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689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26127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/>
              <a:t>36.4. Примерный перечень основных государственных и народных праздников, памятных дат в календарном плане воспитательной работы в ДОО.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3846"/>
            <a:ext cx="10515600" cy="5985164"/>
          </a:xfrm>
        </p:spPr>
        <p:txBody>
          <a:bodyPr>
            <a:normAutofit fontScale="70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/>
              <a:t>Июль: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dirty="0"/>
              <a:t>8 июля: День семьи, любви и верности.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/>
              <a:t>Август: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dirty="0"/>
              <a:t>12 августа: День физкультурника;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dirty="0"/>
              <a:t>22 августа: День Государственного флага Российской Федерации;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dirty="0"/>
              <a:t>27 августа: День российского кино.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 smtClean="0"/>
              <a:t>Сентябрь</a:t>
            </a:r>
            <a:r>
              <a:rPr lang="ru-RU" sz="1800" b="1" dirty="0"/>
              <a:t>: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dirty="0"/>
              <a:t>1 сентября: День знаний;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dirty="0" smtClean="0"/>
              <a:t>3 </a:t>
            </a:r>
            <a:r>
              <a:rPr lang="ru-RU" sz="1800" dirty="0"/>
              <a:t>сентября: День окончания Второй мировой войны, День солидарности в борьбе с терроризмом</a:t>
            </a:r>
            <a:r>
              <a:rPr lang="ru-RU" sz="1800" dirty="0" smtClean="0"/>
              <a:t>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dirty="0"/>
              <a:t>8 сентября: Международный день распространения грамотности;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dirty="0"/>
              <a:t>27 сентября: День воспитателя и всех дошкольных работников.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/>
              <a:t>Октябрь: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dirty="0"/>
              <a:t>1 октября: Международный день пожилых людей; Международный день музыки;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dirty="0"/>
              <a:t>4 октября: День защиты животных;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dirty="0"/>
              <a:t>5 октября: День учителя;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dirty="0"/>
              <a:t>Третье воскресенье октября: День отца в России.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/>
              <a:t>Ноябрь: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dirty="0"/>
              <a:t>4 ноября: День народного единства;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dirty="0"/>
              <a:t>8 ноября: День памяти погибших при исполнении служебных обязанностей сотрудников органов внутренних дел России;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dirty="0"/>
              <a:t>Последнее воскресенье ноября: День матери в России;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dirty="0"/>
              <a:t>30 ноября: День Государственного герба Российской Федерации.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b="1" dirty="0"/>
              <a:t>Декабрь: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dirty="0"/>
              <a:t>3 декабря: День неизвестного солдата; Международный день инвалидов (рекомендуется включать в план воспитательной работы с дошкольниками регионально и/или ситуативно);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dirty="0"/>
              <a:t>5 декабря: День добровольца (волонтера) в России;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dirty="0"/>
              <a:t>8 декабря: Международный день художника;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dirty="0"/>
              <a:t>9 декабря: День Героев Отечества;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dirty="0"/>
              <a:t>12 декабря: День Конституции Российской Федерации;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1800" dirty="0"/>
              <a:t>31 декабря: Новый год.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326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4692"/>
            <a:ext cx="10515600" cy="665018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Дорожная карта  </a:t>
            </a: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внедрения ФОП ДО в </a:t>
            </a:r>
            <a: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практику</a:t>
            </a:r>
            <a:br>
              <a:rPr lang="ru-RU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08524"/>
              </p:ext>
            </p:extLst>
          </p:nvPr>
        </p:nvGraphicFramePr>
        <p:xfrm>
          <a:off x="1745674" y="907330"/>
          <a:ext cx="7959436" cy="5297447"/>
        </p:xfrm>
        <a:graphic>
          <a:graphicData uri="http://schemas.openxmlformats.org/drawingml/2006/table">
            <a:tbl>
              <a:tblPr firstRow="1" firstCol="1" bandRow="1"/>
              <a:tblGrid>
                <a:gridCol w="2652868"/>
                <a:gridCol w="2652868"/>
                <a:gridCol w="2653700"/>
              </a:tblGrid>
              <a:tr h="40079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этап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 квартал 2023г.)</a:t>
                      </a:r>
                    </a:p>
                  </a:txBody>
                  <a:tcPr marL="65004" marR="6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этап </a:t>
                      </a:r>
                      <a:endParaRPr lang="ru-RU" sz="14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и 3 квартал 2023 г.)</a:t>
                      </a:r>
                    </a:p>
                  </a:txBody>
                  <a:tcPr marL="65004" marR="6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этап 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квартал 2023 г.)</a:t>
                      </a:r>
                    </a:p>
                  </a:txBody>
                  <a:tcPr marL="65004" marR="6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0727"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Ознакомление с ФОП ДО, информационно-методическое сопровождение (презентация – руководство «Введение» в ФОП ДО» с алгоритмом ознакомления, прочтения и реализации (январь 2023)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Методические рекомендации к реализации ФОП ДО (февраль 2023)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соответствия образовательной программы ДОО образовательному минимуму, заданному ФОП ДО (март, 2023)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Постоянно действующая рубрика в тематических изданиях.</a:t>
                      </a:r>
                    </a:p>
                  </a:txBody>
                  <a:tcPr marL="65004" marR="6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квалификации региональных представителей (управленческие и педагогические кадры) всех субъектов РФ.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Внедрение ФОП ДО в образовательную практику всех субъектов РФ.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3.Консультационные </a:t>
                      </a:r>
                      <a:r>
                        <a:rPr lang="ru-RU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вебинары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для субъектов РФ с обратной онлайн-связью (вопрос-ответ), оказание научно-методического сопровождения с участием научных, практических работников, профильных и смежных специалистов.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004" marR="6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реализации ФОП ДО в организациях, реализующих образовательные программы дошкольного образования.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Всероссийской конференции по  итогам внедрения ФОП ДО в образовательную   практику (лучшие практики, опыт внедрения) (ноябрь 2023 г.) </a:t>
                      </a:r>
                    </a:p>
                  </a:txBody>
                  <a:tcPr marL="65004" marR="65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19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3519"/>
            <a:ext cx="10515600" cy="12573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</a:t>
            </a:r>
            <a:b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96192" y="1422571"/>
            <a:ext cx="3678382" cy="5098747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83727" y="1350819"/>
            <a:ext cx="6470073" cy="4826144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разработаны во исполнение поручений Президента Российской Федерации и размещены на сайте </a:t>
            </a:r>
            <a:r>
              <a:rPr lang="ru-RU" sz="16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https://docs.edu.gov.ru/#activity=5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 </a:t>
            </a:r>
            <a:r>
              <a:rPr lang="ru-R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декабря 2022 г.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призваны обеспечить создание образовательного пространства, которое будет гарантировать охрану и укрепление физического и психологического здоровья, эмоционального благополучия воспитанников в организациях, осуществляющих образовательную деятельность по образовательным программам дошкольного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образования.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Разработанные с учетом требований к Федеральной образовательной программе дошкольного образования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(ФОП ДО)и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условиям реализации образовательных программ дошкольного образования, охарактеризованных в федеральном государственном образовательном стандарте дошкольного образования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(ФГОС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ДО), данные рекомендации позволят создать в Российской Федерации единое образовательное пространство в соответствии с едиными стандартами качества образования.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2210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5082"/>
            <a:ext cx="10515600" cy="1402773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</a:pPr>
            <a:r>
              <a:rPr lang="ru-RU" sz="16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 Министерства просвещения РФ от 8 ноября 2022 г. N 955 «О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</a:t>
            </a:r>
            <a:r>
              <a:rPr lang="ru-RU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Федеральных государственных образовательных стандартов </a:t>
            </a:r>
            <a:r>
              <a:rPr lang="ru-RU" sz="16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общего образования и образования обучающихся с ограниченными возможностями здоровья и умственной отсталостью (интеллектуальными нарушениями)» </a:t>
            </a:r>
            <a:br>
              <a:rPr lang="ru-RU" sz="16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946" y="1433945"/>
            <a:ext cx="11222182" cy="522662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 smtClean="0">
                <a:solidFill>
                  <a:prstClr val="black"/>
                </a:solidFill>
              </a:rPr>
              <a:t>Изменения </a:t>
            </a:r>
            <a:r>
              <a:rPr lang="ru-RU" sz="1500" b="1" dirty="0">
                <a:solidFill>
                  <a:prstClr val="black"/>
                </a:solidFill>
              </a:rPr>
              <a:t>вступили в силу 6 февраля 2023 г. и коснулись всех разделов Стандарта</a:t>
            </a:r>
            <a:r>
              <a:rPr lang="ru-RU" sz="1500" dirty="0">
                <a:solidFill>
                  <a:prstClr val="black"/>
                </a:solidFill>
              </a:rPr>
              <a:t>. Ведомство соотнесло основные положения, по которым ФГОС </a:t>
            </a:r>
            <a:r>
              <a:rPr lang="ru-RU" sz="1500" dirty="0" smtClean="0">
                <a:solidFill>
                  <a:prstClr val="black"/>
                </a:solidFill>
              </a:rPr>
              <a:t>ДО и </a:t>
            </a:r>
            <a:r>
              <a:rPr lang="ru-RU" sz="1500" dirty="0">
                <a:solidFill>
                  <a:prstClr val="black"/>
                </a:solidFill>
              </a:rPr>
              <a:t>ФОП ДО расходились, и скорректировало пункты о вариативных примерных основных образовательных программах дошкольного образования</a:t>
            </a:r>
            <a:r>
              <a:rPr lang="ru-RU" sz="1500" dirty="0" smtClean="0">
                <a:solidFill>
                  <a:prstClr val="black"/>
                </a:solidFill>
              </a:rPr>
              <a:t>.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FF0000"/>
                </a:solidFill>
              </a:rPr>
              <a:t>Содержание программы ДОО должно обеспечивать физическое и психическое развитие детей в различных видах деятельности, а не как раньше «развитие личности, мотивации и способностей детей». 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FF0000"/>
                </a:solidFill>
              </a:rPr>
              <a:t>Образовательные области следует рассматривать как </a:t>
            </a:r>
            <a:r>
              <a:rPr lang="ru-RU" sz="1500" b="1" u="sng" dirty="0">
                <a:solidFill>
                  <a:srgbClr val="FF0000"/>
                </a:solidFill>
              </a:rPr>
              <a:t>направления обучения и воспитания детей</a:t>
            </a:r>
            <a:r>
              <a:rPr lang="ru-RU" sz="1500" dirty="0">
                <a:solidFill>
                  <a:srgbClr val="FF0000"/>
                </a:solidFill>
              </a:rPr>
              <a:t>, а не развития и образования. </a:t>
            </a:r>
            <a:r>
              <a:rPr lang="ru-RU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пункты 2.6 и 2.7 изложить в следующей редакции: </a:t>
            </a:r>
            <a:r>
              <a:rPr lang="ru-RU" sz="1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sz="15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</a:t>
            </a:r>
            <a:r>
              <a:rPr lang="ru-RU" sz="15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должно обеспечивать физическое и психическое развитие детей в различных видах деятельности и охватывать </a:t>
            </a:r>
            <a:r>
              <a:rPr lang="ru-RU" sz="15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следующие структурные единицы, представляющие определенные направления обучения и воспитания детей (далее - образовательные области</a:t>
            </a:r>
            <a:r>
              <a:rPr lang="ru-RU" sz="15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социально-коммуникативное развитие; познавательное развитие; речевое развитие; художественно-эстетическое развитие; физическое развитие</a:t>
            </a:r>
            <a:r>
              <a:rPr lang="ru-RU" sz="15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500" dirty="0">
              <a:solidFill>
                <a:srgbClr val="FF0000"/>
              </a:solidFill>
            </a:endParaRP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prstClr val="black"/>
                </a:solidFill>
              </a:rPr>
              <a:t>Обязательную часть своей программы согласно ФГОС ДО детские сады должны оформлять в виде ссылки на федеральную программу.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FF0000"/>
                </a:solidFill>
              </a:rPr>
              <a:t>Названия и количество образовательных областей не изменились, а содержание каждой из них в Стандарте теперь соответствует ФОП ДО. 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FF0000"/>
                </a:solidFill>
              </a:rPr>
              <a:t>Дополнены виды детской деятельности</a:t>
            </a:r>
            <a:r>
              <a:rPr lang="ru-RU" sz="1500" dirty="0">
                <a:solidFill>
                  <a:prstClr val="black"/>
                </a:solidFill>
              </a:rPr>
              <a:t>, в которых педагоги могут реализовывать содержание образовательных областей в зависимости от возраста детей. 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FF0000"/>
                </a:solidFill>
              </a:rPr>
              <a:t>Обновлены ссылки на актуальные СанПиН 1.2.3685-21 и СП 2.4.3648-20</a:t>
            </a:r>
            <a:r>
              <a:rPr lang="ru-RU" sz="1500" dirty="0">
                <a:solidFill>
                  <a:prstClr val="black"/>
                </a:solidFill>
              </a:rPr>
              <a:t>, которым должен соответствовать максимально допустимый объем образовательной нагрузки. 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prstClr val="black"/>
                </a:solidFill>
              </a:rPr>
              <a:t>Вместо двух блоков целевых ориентиров для младенческого и раннего возраста и на этапе завершения дошкольного образования </a:t>
            </a:r>
            <a:r>
              <a:rPr lang="ru-RU" sz="1500" dirty="0">
                <a:solidFill>
                  <a:srgbClr val="FF0000"/>
                </a:solidFill>
              </a:rPr>
              <a:t>теперь Стандарт предусматривает три блока – целевые ориентиры для младенческого, раннего возраста и на этапе завершения дошкольного образования</a:t>
            </a:r>
          </a:p>
          <a:p>
            <a:pPr marL="0" lvl="0">
              <a:lnSpc>
                <a:spcPct val="100000"/>
              </a:lnSpc>
              <a:spcBef>
                <a:spcPts val="0"/>
              </a:spcBef>
            </a:pPr>
            <a:endParaRPr lang="en-US" sz="15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ru-RU" sz="1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3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58" y="0"/>
            <a:ext cx="11052142" cy="1716505"/>
          </a:xfrm>
        </p:spPr>
        <p:txBody>
          <a:bodyPr>
            <a:norm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16505"/>
            <a:ext cx="10515600" cy="4429771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800" b="1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1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Функции дошкольного уровня образования в соответствии  с ФОП ДО </a:t>
            </a:r>
            <a:r>
              <a:rPr lang="ru-RU" sz="21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21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изменённым </a:t>
            </a:r>
            <a:r>
              <a:rPr lang="ru-RU" sz="21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ФГОС ДО: </a:t>
            </a:r>
            <a:endParaRPr lang="ru-RU" sz="2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21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и воспитание ребенка</a:t>
            </a:r>
            <a:r>
              <a:rPr lang="ru-RU" sz="2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дошкольного возраста </a:t>
            </a:r>
            <a:r>
              <a:rPr lang="ru-RU" sz="21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гражданина Российской Федерации</a:t>
            </a:r>
            <a:r>
              <a:rPr lang="ru-RU" sz="2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формирование основ его гражданской и культурной идентичности на доступном его возрасту содержании доступными средствами. </a:t>
            </a:r>
            <a:endParaRPr lang="ru-RU" sz="2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Создание </a:t>
            </a:r>
            <a:r>
              <a:rPr lang="ru-RU" sz="21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sz="2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(далее – ДО), ориентированного на приобщение детей к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Родины.</a:t>
            </a:r>
            <a:endParaRPr lang="ru-RU" sz="2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3. Создание </a:t>
            </a:r>
            <a:r>
              <a:rPr lang="ru-RU" sz="21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единого федерального образовательного пространства воспитания и обучения </a:t>
            </a:r>
            <a:r>
              <a:rPr lang="ru-RU" sz="2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 от рождения до поступления в общеобразовательную организацию, обеспечивающего ребенку и его родителям (законным представителям) равные, качественные условия ДО, вне зависимости от места проживания. </a:t>
            </a:r>
            <a:endParaRPr lang="ru-RU" sz="2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92258"/>
              </p:ext>
            </p:extLst>
          </p:nvPr>
        </p:nvGraphicFramePr>
        <p:xfrm>
          <a:off x="467589" y="409318"/>
          <a:ext cx="10886210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3105"/>
                <a:gridCol w="544310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ФОП ДО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ПООП ДО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Является нормативным правовым документом, равным по статусу ФГОС ДО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Носит рекомендательный характер (утв. на заседании ФУМО по общему</a:t>
                      </a:r>
                      <a:r>
                        <a:rPr lang="ru-RU" sz="1600" baseline="0" dirty="0" smtClean="0"/>
                        <a:t> образованию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15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5864"/>
            <a:ext cx="10515600" cy="67541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Федеральная программа разработана в соответствии с ФГОС ДО </a:t>
            </a: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2674"/>
            <a:ext cx="10515600" cy="557429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ФГОС ДО и Федеральная программа являются 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основой для самостоятельной разработки и утверждения ДОО образовательных программ дошкольного образования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(далее – Программа), обязательная часть которых должна соответствовать Федеральной программе и оформляется в виде ссылки на нее.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Федеральная программа определяет объем обязательной части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этих Программ, который в соответствии со ФГОС ДО составляет не менее 60% от общего объема программы.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Часть, формируемая участниками образовательных отношений, составляет не более 40% и может быть ориентирована на специфику национальных, социокультурных и иных условий, в </a:t>
            </a:r>
            <a:r>
              <a:rPr lang="ru-RU" sz="20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т.ч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региональных, в которых осуществляется образовательная деятельность; сложившиеся традиции ДОО;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u="sn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Отбор содержания образования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0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вариативной части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парциальные образовательные программы, авторские технологии самостоятельные линейки пособий внутри комплексных программ. </a:t>
            </a:r>
            <a:r>
              <a:rPr lang="ru-RU" sz="2000" i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основной части – ФОП ДО. </a:t>
            </a:r>
            <a:endParaRPr lang="ru-RU" sz="2000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и планируемые результаты разрабатываемых В ДОО Программ, должны быть не ниже соответствующего содержания и планируемых результатов ФОП.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ФОП включает в себя учебно-методическую документацию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в состав которой входят </a:t>
            </a:r>
            <a:r>
              <a:rPr lang="ru-RU" sz="2000" u="sng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федеральная рабочая программа воспитания (далее - Программа воспитания), примерный режим и распорядок дня дошкольных групп, федеральный календарный план воспитательной работы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(далее -  План) и иные компоненты.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ДОО предоставлено право </a:t>
            </a:r>
            <a:r>
              <a:rPr lang="ru-RU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выбора 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способов реализации образовательной деятельности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6108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3128"/>
            <a:ext cx="10515600" cy="654628"/>
          </a:xfrm>
        </p:spPr>
        <p:txBody>
          <a:bodyPr>
            <a:normAutofit fontScale="90000"/>
          </a:bodyPr>
          <a:lstStyle/>
          <a:p>
            <a:pPr algn="ctr">
              <a:lnSpc>
                <a:spcPts val="3120"/>
              </a:lnSpc>
              <a:spcBef>
                <a:spcPts val="4800"/>
              </a:spcBef>
              <a:spcAft>
                <a:spcPts val="1200"/>
              </a:spcAft>
            </a:pPr>
            <a:r>
              <a:rPr lang="ru-RU" sz="2000" b="1" spc="-5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b="1" spc="-5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ФОП и ПООП (сравнение)</a:t>
            </a:r>
            <a:r>
              <a:rPr lang="ru-RU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337765"/>
              </p:ext>
            </p:extLst>
          </p:nvPr>
        </p:nvGraphicFramePr>
        <p:xfrm>
          <a:off x="529936" y="491937"/>
          <a:ext cx="11087099" cy="5709696"/>
        </p:xfrm>
        <a:graphic>
          <a:graphicData uri="http://schemas.openxmlformats.org/drawingml/2006/table">
            <a:tbl>
              <a:tblPr firstRow="1" firstCol="1" bandRow="1"/>
              <a:tblGrid>
                <a:gridCol w="1350819"/>
                <a:gridCol w="5412219"/>
                <a:gridCol w="4324061"/>
              </a:tblGrid>
              <a:tr h="245530"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52" marR="43152" marT="43152" marB="43152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ФОП ДО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52" marR="43152" marT="43152" marB="43152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ПООП ДО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52" marR="43152" marT="43152" marB="43152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6014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52" marR="43152" marT="43152" marB="43152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Пояснительная записка: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и задачи;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принципы и подходы к формированию программы.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Планируемые результаты, представленные в виде целевых ориентиров.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Педагогическая диагностика достижения планируемых образовательных результатов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52" marR="43152" marT="43152" marB="43152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Пояснительная записка: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и задачи;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принципы и подходы к формированию программы.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Планируемые результаты, представленные в виде целевых ориентиров.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Развивающее оценивание качества образовательной деятельности по программе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52" marR="43152" marT="43152" marB="43152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43986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Содержательный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52" marR="43152" marT="43152" marB="43152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Федеральная рабочая программа образования: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пояснительная записка;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и содержание образования по образовательным областям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 взрослых с детьми</a:t>
                      </a:r>
                    </a:p>
                    <a:p>
                      <a:pPr marL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 педагогического коллектива с семьями обучающихся.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 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коррекционно-развивающей работы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Федеральная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рабочая программа воспитания: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пояснительная записка;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 раздел;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содержательный раздел;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организационный раздел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52" marR="43152" marT="43152" marB="43152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Описание образовательной деятельности в соответствии с направлениями развития ребенка, представленными в пяти образовательных областях.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Взаимодействие взрослых с детьми.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Взаимодействие педагогического коллектива с семьями дошкольников.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Программа коррекционно-развивающей работы с детьми с ОВЗ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52" marR="43152" marT="43152" marB="43152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84425"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Организационный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52" marR="43152" marT="43152" marB="43152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Описание условий реализации программы: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275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психолого-педагогические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РППС;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обеспечение</a:t>
                      </a:r>
                    </a:p>
                    <a:p>
                      <a:pPr marL="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Примерный перечень литературных, музыкальных, художественных, анимационных произведений для реализации ФОП.</a:t>
                      </a:r>
                    </a:p>
                    <a:p>
                      <a:pPr marL="342900" lvl="0" indent="-342900">
                        <a:lnSpc>
                          <a:spcPts val="1275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кадровые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Режим и распорядок дня в дошкольных группах.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Федеральный календарный план воспитательной работы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52" marR="43152" marT="43152" marB="43152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Описание условий реализации программы: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275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психолого-педагогические условия;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275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РППС;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275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кадровые условия;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275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обеспечение;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275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финансовые условия.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Планирование образовательной деятельности.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75"/>
                        </a:lnSpc>
                        <a:spcAft>
                          <a:spcPts val="75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 Режим и распорядок дня в дошкольных группах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152" marR="43152" marT="43152" marB="43152">
                    <a:lnL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52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7036"/>
            <a:ext cx="10515600" cy="1340427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ЦЕЛЕВОЙ </a:t>
            </a:r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</a:t>
            </a:r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ПРОГРАММЫ</a:t>
            </a:r>
            <a:r>
              <a:rPr lang="ru-RU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80755"/>
            <a:ext cx="10515600" cy="4296208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Целью Федеральной программы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является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народов РФ, исторических и национально-культурных традиций.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традиционным российским духовно-нравственным ценностям относятся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3853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4759</Words>
  <Application>Microsoft Office PowerPoint</Application>
  <PresentationFormat>Широкоэкранный</PresentationFormat>
  <Paragraphs>432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0" baseType="lpstr">
      <vt:lpstr>Arial</vt:lpstr>
      <vt:lpstr>ArialMT</vt:lpstr>
      <vt:lpstr>Calibri</vt:lpstr>
      <vt:lpstr>Calibri Light</vt:lpstr>
      <vt:lpstr>Symbol</vt:lpstr>
      <vt:lpstr>Times New Roman</vt:lpstr>
      <vt:lpstr>ys text</vt:lpstr>
      <vt:lpstr>Тема Office</vt:lpstr>
      <vt:lpstr>"ФОП - 2023: проектирование  образовательной программы детского сада с учетом актуальных тенденций в образовании"</vt:lpstr>
      <vt:lpstr>Нормативная база организации образовательной деятельности в ДОО   </vt:lpstr>
      <vt:lpstr>Нормативная база организации образовательной деятельности в ДОО. Санитарное законодательство  </vt:lpstr>
      <vt:lpstr>Основания разработки федеральной программы Федеральный закон от 24.09.22.№ 371-ФЗ «О внесении изменений в Федеральный закон Об образовании в Российской Федерации » и статью 1 Федерального закона «Об обязательных требованиях в Российской Федерации» </vt:lpstr>
      <vt:lpstr>Приказ  Министерства просвещения РФ от 8 ноября 2022 г. N 955 «О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(интеллектуальными нарушениями)»  </vt:lpstr>
      <vt:lpstr>Презентация PowerPoint</vt:lpstr>
      <vt:lpstr>Федеральная программа разработана в соответствии с ФГОС ДО  </vt:lpstr>
      <vt:lpstr>Структура ФОП и ПООП (сравнение) </vt:lpstr>
      <vt:lpstr>ЦЕЛЕВОЙ РАЗДЕЛ ФЕДЕРАЛЬНОЙ ПРОГРАММЫ  </vt:lpstr>
      <vt:lpstr> ЦЕЛЕВОЙ РАЗДЕЛ ФЕДЕРАЛЬНОЙ ПРОГРАММЫ  </vt:lpstr>
      <vt:lpstr>ЦЕЛЕВОЙ РАЗДЕЛ ФЕДЕРАЛЬНОЙ ПРОГРАММЫ </vt:lpstr>
      <vt:lpstr>  Педагогическая диагностика достижения планируемых результатов </vt:lpstr>
      <vt:lpstr>ЦЕЛЕВОЙ РАЗДЕЛ Проведение педагогической диагностики</vt:lpstr>
      <vt:lpstr>ЦЕЛЕВОЙ РАЗДЕЛ Психологическая диагностика </vt:lpstr>
      <vt:lpstr>Содержательный раздел Федеральной программы  </vt:lpstr>
      <vt:lpstr>Содержательный раздел  Социально-коммуникативное развитие</vt:lpstr>
      <vt:lpstr>Содержательный раздел  Социально-коммуникативное развитие</vt:lpstr>
      <vt:lpstr>Содержательный раздел  Социально-коммуникативное развитие</vt:lpstr>
      <vt:lpstr>Содержательный раздел  Познавательное развитие </vt:lpstr>
      <vt:lpstr>Содержательный раздел  Художественно-этетическое развитие </vt:lpstr>
      <vt:lpstr> Содержательный раздел  Физическое развитие </vt:lpstr>
      <vt:lpstr> Содержательный раздел  Вариативные формы, способы, методы и средства реализации ФОП (п. 23.2. ФОП) </vt:lpstr>
      <vt:lpstr>Содержательный раздел    24.2.Образовательная деятельность организуется как совместная деятельность педагога и ребенка </vt:lpstr>
      <vt:lpstr>Содержательный раздел   П. 24.5. Игра занимает центральное место в жизни ребенка </vt:lpstr>
      <vt:lpstr>Содержательный раздел   П.24.11. Согласно требованиям СанПиН 1.2.3685-21 в режиме дня предусмотрено время проведения занятий </vt:lpstr>
      <vt:lpstr>Содержательный раздел   П. 26. Особенности взаимодействия педагогического коллектива ДОО с семьями обучающихся дошкольного возраста: </vt:lpstr>
      <vt:lpstr>Содержательный раздел   П.27. Направления и задачи коррекционно-развивающей работы </vt:lpstr>
      <vt:lpstr>Содержательный раздел   П.27. Направления и задачи коррекционно-развивающей работы </vt:lpstr>
      <vt:lpstr>Содержательный раздел   П.27. Направления и задачи коррекционно-развивающей работы </vt:lpstr>
      <vt:lpstr>Содержательный раздел  В образовательной практике определяются следующие категории целевых групп:</vt:lpstr>
      <vt:lpstr>Содержательный раздел  П.28.8. Направленность КРР с билингвальными обучающимися, детьми мигрантов, </vt:lpstr>
      <vt:lpstr> Содержательный раздел  П.29. Федеральная рабочая программа воспитания Федеральная рабочая программа воспитания в ФОП До дублирует текст Примерной программы воспитания (примерная рабочая программа воспитания от 01.07.2021 № 2/21). В организационный раздел ФОП ДО поместили федеральный календарный план воспитательной работы.  </vt:lpstr>
      <vt:lpstr>П. 30. Организационный раздел ФОП </vt:lpstr>
      <vt:lpstr>Организационный раздел ФОП </vt:lpstr>
      <vt:lpstr>  Организационный раздел ФОП  </vt:lpstr>
      <vt:lpstr> Организационный раздел   П.34. Кадровые условия реализации ФОП </vt:lpstr>
      <vt:lpstr>Организационный раздел   П. 35. Примерный режим и распорядок дня в дошкольных группах </vt:lpstr>
      <vt:lpstr>Организационный раздел   П.36. Федеральный календарный план воспитательной работы </vt:lpstr>
      <vt:lpstr>36.4. Примерный перечень основных государственных и народных праздников, памятных дат в календарном плане воспитательной работы в ДОО.   </vt:lpstr>
      <vt:lpstr>36.4. Примерный перечень основных государственных и народных праздников, памятных дат в календарном плане воспитательной работы в ДОО.   </vt:lpstr>
      <vt:lpstr> Дорожная карта  внедрения ФОП ДО в практику  </vt:lpstr>
      <vt:lpstr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образовательная программа как стратегия и механизм обновления дошкольного образования</dc:title>
  <dc:creator>рлв</dc:creator>
  <cp:lastModifiedBy>рлв</cp:lastModifiedBy>
  <cp:revision>96</cp:revision>
  <dcterms:created xsi:type="dcterms:W3CDTF">2023-01-23T16:50:25Z</dcterms:created>
  <dcterms:modified xsi:type="dcterms:W3CDTF">2023-02-20T15:33:45Z</dcterms:modified>
</cp:coreProperties>
</file>